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7" r:id="rId2"/>
    <p:sldId id="276" r:id="rId3"/>
    <p:sldId id="298" r:id="rId4"/>
    <p:sldId id="306" r:id="rId5"/>
    <p:sldId id="290" r:id="rId6"/>
    <p:sldId id="331" r:id="rId7"/>
    <p:sldId id="307" r:id="rId8"/>
    <p:sldId id="335" r:id="rId9"/>
    <p:sldId id="332" r:id="rId10"/>
    <p:sldId id="336" r:id="rId11"/>
    <p:sldId id="340" r:id="rId12"/>
    <p:sldId id="339" r:id="rId13"/>
    <p:sldId id="338" r:id="rId14"/>
    <p:sldId id="337" r:id="rId15"/>
    <p:sldId id="341" r:id="rId16"/>
    <p:sldId id="342" r:id="rId17"/>
    <p:sldId id="343" r:id="rId18"/>
    <p:sldId id="344" r:id="rId19"/>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80CD29"/>
    <a:srgbClr val="20304E"/>
    <a:srgbClr val="BD3735"/>
    <a:srgbClr val="9BC700"/>
    <a:srgbClr val="FFBECC"/>
    <a:srgbClr val="FF33CC"/>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DB6347-C1FD-4916-BE64-A62E7D789EAF}" v="50" dt="2023-09-12T09:16:36.479"/>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214" autoAdjust="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6FF0E5-01D4-41CF-A7D1-A899B0A7E49F}" type="datetimeFigureOut">
              <a:rPr lang="nl-BE" smtClean="0"/>
              <a:t>20/09/2023</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C07DCB-FDAB-4203-96F4-2ED5318F3B09}" type="slidenum">
              <a:rPr lang="nl-BE" smtClean="0"/>
              <a:t>‹nr.›</a:t>
            </a:fld>
            <a:endParaRPr lang="nl-BE"/>
          </a:p>
        </p:txBody>
      </p:sp>
    </p:spTree>
    <p:extLst>
      <p:ext uri="{BB962C8B-B14F-4D97-AF65-F5344CB8AC3E}">
        <p14:creationId xmlns:p14="http://schemas.microsoft.com/office/powerpoint/2010/main" val="3018829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vroedvrouwen.be/"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6DC07DCB-FDAB-4203-96F4-2ED5318F3B09}" type="slidenum">
              <a:rPr lang="nl-BE" smtClean="0"/>
              <a:t>3</a:t>
            </a:fld>
            <a:endParaRPr lang="nl-BE"/>
          </a:p>
        </p:txBody>
      </p:sp>
    </p:spTree>
    <p:extLst>
      <p:ext uri="{BB962C8B-B14F-4D97-AF65-F5344CB8AC3E}">
        <p14:creationId xmlns:p14="http://schemas.microsoft.com/office/powerpoint/2010/main" val="3215241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6DC07DCB-FDAB-4203-96F4-2ED5318F3B09}" type="slidenum">
              <a:rPr lang="nl-BE" smtClean="0"/>
              <a:t>14</a:t>
            </a:fld>
            <a:endParaRPr lang="nl-BE"/>
          </a:p>
        </p:txBody>
      </p:sp>
    </p:spTree>
    <p:extLst>
      <p:ext uri="{BB962C8B-B14F-4D97-AF65-F5344CB8AC3E}">
        <p14:creationId xmlns:p14="http://schemas.microsoft.com/office/powerpoint/2010/main" val="352815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6DC07DCB-FDAB-4203-96F4-2ED5318F3B09}" type="slidenum">
              <a:rPr lang="nl-BE" smtClean="0"/>
              <a:t>15</a:t>
            </a:fld>
            <a:endParaRPr lang="nl-BE"/>
          </a:p>
        </p:txBody>
      </p:sp>
    </p:spTree>
    <p:extLst>
      <p:ext uri="{BB962C8B-B14F-4D97-AF65-F5344CB8AC3E}">
        <p14:creationId xmlns:p14="http://schemas.microsoft.com/office/powerpoint/2010/main" val="759919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6DC07DCB-FDAB-4203-96F4-2ED5318F3B09}" type="slidenum">
              <a:rPr lang="nl-BE" smtClean="0"/>
              <a:t>17</a:t>
            </a:fld>
            <a:endParaRPr lang="nl-BE"/>
          </a:p>
        </p:txBody>
      </p:sp>
    </p:spTree>
    <p:extLst>
      <p:ext uri="{BB962C8B-B14F-4D97-AF65-F5344CB8AC3E}">
        <p14:creationId xmlns:p14="http://schemas.microsoft.com/office/powerpoint/2010/main" val="13798823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6DC07DCB-FDAB-4203-96F4-2ED5318F3B09}" type="slidenum">
              <a:rPr lang="nl-BE" smtClean="0"/>
              <a:t>18</a:t>
            </a:fld>
            <a:endParaRPr lang="nl-BE"/>
          </a:p>
        </p:txBody>
      </p:sp>
    </p:spTree>
    <p:extLst>
      <p:ext uri="{BB962C8B-B14F-4D97-AF65-F5344CB8AC3E}">
        <p14:creationId xmlns:p14="http://schemas.microsoft.com/office/powerpoint/2010/main" val="285350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sz="1200" kern="1200" dirty="0">
                <a:solidFill>
                  <a:schemeClr val="tx1"/>
                </a:solidFill>
                <a:effectLst/>
                <a:latin typeface="+mn-lt"/>
                <a:ea typeface="+mn-ea"/>
                <a:cs typeface="+mn-cs"/>
              </a:rPr>
              <a:t>De VBOV vzw vindt het belangrijk om te evolueren van een statische naar een dynamische visie van kwaliteitsmanagement. Tot op heden ondertekenden vroedvrouwen(praktijken) een engagementsverklaring waarin ze bevestigden om aan de voorwaarden en aanbevelingen te voldoen. Tot nu toe werd door de VBOV onvoldoende nagegaan of GPL-houders ook effectief aan de voorwaarden en aanbevelingen voldeden op moment van aanvraag en verlenging. Bovendien nodigde deze aanpak beperkt uit tot regelmatig reflecteren, leren en verbeteren rond de good-practice aanbevelingen.</a:t>
            </a:r>
            <a:endParaRPr lang="en-US" sz="1200" kern="1200" dirty="0">
              <a:solidFill>
                <a:schemeClr val="tx1"/>
              </a:solidFill>
              <a:effectLst/>
              <a:latin typeface="+mn-lt"/>
              <a:ea typeface="+mn-ea"/>
              <a:cs typeface="+mn-cs"/>
            </a:endParaRPr>
          </a:p>
          <a:p>
            <a:r>
              <a:rPr lang="nl-B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nl-BE" sz="1200" kern="1200" dirty="0">
                <a:solidFill>
                  <a:schemeClr val="tx1"/>
                </a:solidFill>
                <a:effectLst/>
                <a:latin typeface="+mn-lt"/>
                <a:ea typeface="+mn-ea"/>
                <a:cs typeface="+mn-cs"/>
              </a:rPr>
              <a:t>Een dynamische visie op het kwaliteitsmanagement beoogt een continue verbetering van de kwaliteit van de geleverde zorg door voldoende feedbackmechanismen in te bouwen zodat het beleid en de beheersprocessen blijvend evolueren op basis van veranderende behoeftes van de zorgverlener, de doelgroep, andere stakeholders en naargelang nieuwe inzichten en een veranderende externe context (b.v. beleidsontwikkelingen).</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sz="1200" kern="1200" dirty="0">
                <a:solidFill>
                  <a:schemeClr val="tx1"/>
                </a:solidFill>
                <a:effectLst/>
                <a:latin typeface="+mn-lt"/>
                <a:ea typeface="+mn-ea"/>
                <a:cs typeface="+mn-cs"/>
              </a:rPr>
              <a:t>VBOV past daarom het beleid aan waarmee we de kwaliteit van de geleverde perinatale zorg willen garanderen. De belangrijkste wijzigende accenten zijn:</a:t>
            </a:r>
            <a:endParaRPr lang="en-US" sz="1200" kern="1200" dirty="0">
              <a:solidFill>
                <a:schemeClr val="tx1"/>
              </a:solidFill>
              <a:effectLst/>
              <a:latin typeface="+mn-lt"/>
              <a:ea typeface="+mn-ea"/>
              <a:cs typeface="+mn-cs"/>
            </a:endParaRPr>
          </a:p>
          <a:p>
            <a:pPr lvl="0"/>
            <a:endParaRPr lang="nl-BE" b="1" dirty="0"/>
          </a:p>
          <a:p>
            <a:pPr lvl="0"/>
            <a:endParaRPr lang="nl-BE" b="1" dirty="0"/>
          </a:p>
          <a:p>
            <a:pPr lvl="0"/>
            <a:r>
              <a:rPr lang="nl-BE" b="1" dirty="0"/>
              <a:t>Meer profilering en communicatie</a:t>
            </a:r>
            <a:r>
              <a:rPr lang="nl-BE" dirty="0"/>
              <a:t>. VBOV zal vanaf januari 2020 het GPL sterker naar het brede publiek profileren (focus op het drieluik: toekomstige ouders, samenwerkingspartners en vroedvrouwen). Dit gebeurt via de gloednieuwe website </a:t>
            </a:r>
            <a:r>
              <a:rPr lang="nl-BE" u="sng" dirty="0">
                <a:hlinkClick r:id="rId3"/>
              </a:rPr>
              <a:t>www.vroedvrouwen.be</a:t>
            </a:r>
            <a:r>
              <a:rPr lang="nl-BE" dirty="0"/>
              <a:t>, een nieuwe huisstijl voor het logo en story-telling aan de hand van getuigenissen. Gedurende de transitieperiode naar het nieuw kwaliteitskader, houdt VBOV sinds juni 2019 alle GPL-houders op de hoogte over de relevante ontwikkelingen via een aparte GPL-nieuwsbrief;</a:t>
            </a:r>
            <a:endParaRPr lang="en-US" dirty="0"/>
          </a:p>
          <a:p>
            <a:pPr lvl="0"/>
            <a:r>
              <a:rPr lang="nl-BE" b="1" dirty="0"/>
              <a:t>Heldere structuren</a:t>
            </a:r>
            <a:r>
              <a:rPr lang="nl-BE" dirty="0"/>
              <a:t>: VBOV werkte een intern reglement inzake het GPL uit dat de organisatie van aanvraag, verlenging, controle en intrekking van het logo en de bevoegdheden van de GPL-commissie en de GPL-beroepscommissie regelt (zie hieronder);</a:t>
            </a:r>
            <a:endParaRPr lang="en-US" dirty="0"/>
          </a:p>
          <a:p>
            <a:pPr lvl="0"/>
            <a:r>
              <a:rPr lang="nl-BE" b="1" dirty="0"/>
              <a:t>Sterkere (zelf-)evaluatiemechanismen</a:t>
            </a:r>
            <a:r>
              <a:rPr lang="nl-BE" dirty="0"/>
              <a:t>: De VBOV gaat voor een mix aan zelfcontrole en externe controle. Naast de monitoring &amp; evaluatie van de zorgverlening op niveau van de vroedvrouwen (-praktijken), zal de VBOV op middellang termijn ook inzetten op de evaluatie van de tevredenheid op niveau van de doelgroep en samenwerkingspartners;</a:t>
            </a:r>
            <a:endParaRPr lang="en-US" dirty="0"/>
          </a:p>
          <a:p>
            <a:pPr lvl="0"/>
            <a:r>
              <a:rPr lang="nl-BE" b="1" dirty="0"/>
              <a:t>Digitale ondersteuning en automatisering</a:t>
            </a:r>
            <a:r>
              <a:rPr lang="nl-BE" dirty="0"/>
              <a:t>: Vanaf januari 2020 zal via het nieuwe intranet de algehele procedure rond aanvraag, verlenging, en steekproefcontrole van het logo verlopen. Tevens verhoogd de VBOV het lidmaatschapsvoordeel door relevante registratietools (bv. rond vormingen en vroedvrouwenkringadministratie) aan te bieden; </a:t>
            </a:r>
            <a:endParaRPr lang="en-US" dirty="0"/>
          </a:p>
          <a:p>
            <a:pPr lvl="0"/>
            <a:r>
              <a:rPr lang="nl-BE" b="1" dirty="0"/>
              <a:t>Verhoogde ledenbetrokkenheid &amp; feedbackprocessen</a:t>
            </a:r>
            <a:r>
              <a:rPr lang="nl-BE" dirty="0"/>
              <a:t>: bevragingen bij de GPL-houders over de ervaringen en visie op het evoluerende kwaliteitskader van het VBOV zullen we in de toekomst regelmatig en nauwgezet opvolgen; en </a:t>
            </a:r>
            <a:endParaRPr lang="en-US" dirty="0"/>
          </a:p>
          <a:p>
            <a:pPr lvl="0"/>
            <a:r>
              <a:rPr lang="nl-BE" b="1" dirty="0"/>
              <a:t>Uitbreiding van het logo naar het hele perinatale luik</a:t>
            </a:r>
            <a:r>
              <a:rPr lang="nl-BE" dirty="0"/>
              <a:t>: Het GPL wordt op middellange termijn stapsgewijs uitgebreid naar het prenatale luik. Het VBOV-standpunt aangaande de pretecho is al een eerste stap in deze richting.</a:t>
            </a:r>
            <a:endParaRPr lang="en-US" dirty="0"/>
          </a:p>
        </p:txBody>
      </p:sp>
      <p:sp>
        <p:nvSpPr>
          <p:cNvPr id="4" name="Tijdelijke aanduiding voor dianummer 3"/>
          <p:cNvSpPr>
            <a:spLocks noGrp="1"/>
          </p:cNvSpPr>
          <p:nvPr>
            <p:ph type="sldNum" sz="quarter" idx="5"/>
          </p:nvPr>
        </p:nvSpPr>
        <p:spPr/>
        <p:txBody>
          <a:bodyPr/>
          <a:lstStyle/>
          <a:p>
            <a:fld id="{6DC07DCB-FDAB-4203-96F4-2ED5318F3B09}" type="slidenum">
              <a:rPr lang="nl-BE" smtClean="0"/>
              <a:t>5</a:t>
            </a:fld>
            <a:endParaRPr lang="nl-BE"/>
          </a:p>
        </p:txBody>
      </p:sp>
    </p:spTree>
    <p:extLst>
      <p:ext uri="{BB962C8B-B14F-4D97-AF65-F5344CB8AC3E}">
        <p14:creationId xmlns:p14="http://schemas.microsoft.com/office/powerpoint/2010/main" val="1684752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6DC07DCB-FDAB-4203-96F4-2ED5318F3B09}" type="slidenum">
              <a:rPr lang="nl-BE" smtClean="0"/>
              <a:t>7</a:t>
            </a:fld>
            <a:endParaRPr lang="nl-BE"/>
          </a:p>
        </p:txBody>
      </p:sp>
    </p:spTree>
    <p:extLst>
      <p:ext uri="{BB962C8B-B14F-4D97-AF65-F5344CB8AC3E}">
        <p14:creationId xmlns:p14="http://schemas.microsoft.com/office/powerpoint/2010/main" val="3453119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6DC07DCB-FDAB-4203-96F4-2ED5318F3B09}" type="slidenum">
              <a:rPr lang="nl-BE" smtClean="0"/>
              <a:t>8</a:t>
            </a:fld>
            <a:endParaRPr lang="nl-BE"/>
          </a:p>
        </p:txBody>
      </p:sp>
    </p:spTree>
    <p:extLst>
      <p:ext uri="{BB962C8B-B14F-4D97-AF65-F5344CB8AC3E}">
        <p14:creationId xmlns:p14="http://schemas.microsoft.com/office/powerpoint/2010/main" val="3944356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6DC07DCB-FDAB-4203-96F4-2ED5318F3B09}" type="slidenum">
              <a:rPr lang="nl-BE" smtClean="0"/>
              <a:t>9</a:t>
            </a:fld>
            <a:endParaRPr lang="nl-BE"/>
          </a:p>
        </p:txBody>
      </p:sp>
    </p:spTree>
    <p:extLst>
      <p:ext uri="{BB962C8B-B14F-4D97-AF65-F5344CB8AC3E}">
        <p14:creationId xmlns:p14="http://schemas.microsoft.com/office/powerpoint/2010/main" val="202950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6DC07DCB-FDAB-4203-96F4-2ED5318F3B09}" type="slidenum">
              <a:rPr lang="nl-BE" smtClean="0"/>
              <a:t>10</a:t>
            </a:fld>
            <a:endParaRPr lang="nl-BE"/>
          </a:p>
        </p:txBody>
      </p:sp>
    </p:spTree>
    <p:extLst>
      <p:ext uri="{BB962C8B-B14F-4D97-AF65-F5344CB8AC3E}">
        <p14:creationId xmlns:p14="http://schemas.microsoft.com/office/powerpoint/2010/main" val="241123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6DC07DCB-FDAB-4203-96F4-2ED5318F3B09}" type="slidenum">
              <a:rPr lang="nl-BE" smtClean="0"/>
              <a:t>11</a:t>
            </a:fld>
            <a:endParaRPr lang="nl-BE"/>
          </a:p>
        </p:txBody>
      </p:sp>
    </p:spTree>
    <p:extLst>
      <p:ext uri="{BB962C8B-B14F-4D97-AF65-F5344CB8AC3E}">
        <p14:creationId xmlns:p14="http://schemas.microsoft.com/office/powerpoint/2010/main" val="3553500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6DC07DCB-FDAB-4203-96F4-2ED5318F3B09}" type="slidenum">
              <a:rPr lang="nl-BE" smtClean="0"/>
              <a:t>12</a:t>
            </a:fld>
            <a:endParaRPr lang="nl-BE"/>
          </a:p>
        </p:txBody>
      </p:sp>
    </p:spTree>
    <p:extLst>
      <p:ext uri="{BB962C8B-B14F-4D97-AF65-F5344CB8AC3E}">
        <p14:creationId xmlns:p14="http://schemas.microsoft.com/office/powerpoint/2010/main" val="3886227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6DC07DCB-FDAB-4203-96F4-2ED5318F3B09}" type="slidenum">
              <a:rPr lang="nl-BE" smtClean="0"/>
              <a:t>13</a:t>
            </a:fld>
            <a:endParaRPr lang="nl-BE"/>
          </a:p>
        </p:txBody>
      </p:sp>
    </p:spTree>
    <p:extLst>
      <p:ext uri="{BB962C8B-B14F-4D97-AF65-F5344CB8AC3E}">
        <p14:creationId xmlns:p14="http://schemas.microsoft.com/office/powerpoint/2010/main" val="3248599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306C74-F2FB-4A04-8C1E-B8FA669C1F5D}"/>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nl-BE"/>
          </a:p>
        </p:txBody>
      </p:sp>
      <p:sp>
        <p:nvSpPr>
          <p:cNvPr id="3" name="Ondertitel 2">
            <a:extLst>
              <a:ext uri="{FF2B5EF4-FFF2-40B4-BE49-F238E27FC236}">
                <a16:creationId xmlns:a16="http://schemas.microsoft.com/office/drawing/2014/main" id="{A3487CE2-8486-4546-9988-E20795433A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4" name="Tijdelijke aanduiding voor datum 3">
            <a:extLst>
              <a:ext uri="{FF2B5EF4-FFF2-40B4-BE49-F238E27FC236}">
                <a16:creationId xmlns:a16="http://schemas.microsoft.com/office/drawing/2014/main" id="{CEB70C3C-1B4E-4CDD-9811-DA42D6434FAA}"/>
              </a:ext>
            </a:extLst>
          </p:cNvPr>
          <p:cNvSpPr>
            <a:spLocks noGrp="1"/>
          </p:cNvSpPr>
          <p:nvPr>
            <p:ph type="dt" sz="half" idx="10"/>
          </p:nvPr>
        </p:nvSpPr>
        <p:spPr/>
        <p:txBody>
          <a:bodyPr/>
          <a:lstStyle/>
          <a:p>
            <a:fld id="{C2943810-6C9C-4CB5-A466-E525F2F6379A}" type="datetimeFigureOut">
              <a:rPr lang="nl-BE" smtClean="0"/>
              <a:t>20/09/2023</a:t>
            </a:fld>
            <a:endParaRPr lang="nl-BE"/>
          </a:p>
        </p:txBody>
      </p:sp>
      <p:sp>
        <p:nvSpPr>
          <p:cNvPr id="5" name="Tijdelijke aanduiding voor voettekst 4">
            <a:extLst>
              <a:ext uri="{FF2B5EF4-FFF2-40B4-BE49-F238E27FC236}">
                <a16:creationId xmlns:a16="http://schemas.microsoft.com/office/drawing/2014/main" id="{B1025380-6FE6-4352-AAD6-114A879B1AE6}"/>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6E1CFEAE-D74D-48B5-BE7E-B935DAB81BF9}"/>
              </a:ext>
            </a:extLst>
          </p:cNvPr>
          <p:cNvSpPr>
            <a:spLocks noGrp="1"/>
          </p:cNvSpPr>
          <p:nvPr>
            <p:ph type="sldNum" sz="quarter" idx="12"/>
          </p:nvPr>
        </p:nvSpPr>
        <p:spPr/>
        <p:txBody>
          <a:bodyPr/>
          <a:lstStyle/>
          <a:p>
            <a:fld id="{17466F9C-A1C8-41F7-B994-CB01B80893DF}" type="slidenum">
              <a:rPr lang="nl-BE" smtClean="0"/>
              <a:t>‹nr.›</a:t>
            </a:fld>
            <a:endParaRPr lang="nl-BE"/>
          </a:p>
        </p:txBody>
      </p:sp>
    </p:spTree>
    <p:extLst>
      <p:ext uri="{BB962C8B-B14F-4D97-AF65-F5344CB8AC3E}">
        <p14:creationId xmlns:p14="http://schemas.microsoft.com/office/powerpoint/2010/main" val="127786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B63892-67C5-4B3E-82FA-9F032CD60257}"/>
              </a:ext>
            </a:extLst>
          </p:cNvPr>
          <p:cNvSpPr>
            <a:spLocks noGrp="1"/>
          </p:cNvSpPr>
          <p:nvPr>
            <p:ph type="title"/>
          </p:nvPr>
        </p:nvSpPr>
        <p:spPr/>
        <p:txBody>
          <a:bodyPr/>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0C88CC6C-6F94-458B-9B8A-7D0773F2550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7EC7CAC7-2403-4D9B-89BF-A45989BB40DA}"/>
              </a:ext>
            </a:extLst>
          </p:cNvPr>
          <p:cNvSpPr>
            <a:spLocks noGrp="1"/>
          </p:cNvSpPr>
          <p:nvPr>
            <p:ph type="dt" sz="half" idx="10"/>
          </p:nvPr>
        </p:nvSpPr>
        <p:spPr/>
        <p:txBody>
          <a:bodyPr/>
          <a:lstStyle/>
          <a:p>
            <a:fld id="{C2943810-6C9C-4CB5-A466-E525F2F6379A}" type="datetimeFigureOut">
              <a:rPr lang="nl-BE" smtClean="0"/>
              <a:t>20/09/2023</a:t>
            </a:fld>
            <a:endParaRPr lang="nl-BE"/>
          </a:p>
        </p:txBody>
      </p:sp>
      <p:sp>
        <p:nvSpPr>
          <p:cNvPr id="5" name="Tijdelijke aanduiding voor voettekst 4">
            <a:extLst>
              <a:ext uri="{FF2B5EF4-FFF2-40B4-BE49-F238E27FC236}">
                <a16:creationId xmlns:a16="http://schemas.microsoft.com/office/drawing/2014/main" id="{2E1F3C85-1657-4106-A9B4-60A5C14DEE1D}"/>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8D8086C0-EF32-432C-B7EE-3818E017B0A8}"/>
              </a:ext>
            </a:extLst>
          </p:cNvPr>
          <p:cNvSpPr>
            <a:spLocks noGrp="1"/>
          </p:cNvSpPr>
          <p:nvPr>
            <p:ph type="sldNum" sz="quarter" idx="12"/>
          </p:nvPr>
        </p:nvSpPr>
        <p:spPr/>
        <p:txBody>
          <a:bodyPr/>
          <a:lstStyle/>
          <a:p>
            <a:fld id="{17466F9C-A1C8-41F7-B994-CB01B80893DF}" type="slidenum">
              <a:rPr lang="nl-BE" smtClean="0"/>
              <a:t>‹nr.›</a:t>
            </a:fld>
            <a:endParaRPr lang="nl-BE"/>
          </a:p>
        </p:txBody>
      </p:sp>
    </p:spTree>
    <p:extLst>
      <p:ext uri="{BB962C8B-B14F-4D97-AF65-F5344CB8AC3E}">
        <p14:creationId xmlns:p14="http://schemas.microsoft.com/office/powerpoint/2010/main" val="3621744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429ABF6B-7928-45ED-A1F9-698406C97BD0}"/>
              </a:ext>
            </a:extLst>
          </p:cNvPr>
          <p:cNvSpPr>
            <a:spLocks noGrp="1"/>
          </p:cNvSpPr>
          <p:nvPr>
            <p:ph type="title" orient="vert"/>
          </p:nvPr>
        </p:nvSpPr>
        <p:spPr>
          <a:xfrm>
            <a:off x="8724900" y="365125"/>
            <a:ext cx="2628900" cy="5811838"/>
          </a:xfrm>
        </p:spPr>
        <p:txBody>
          <a:bodyPr vert="eaVert"/>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07CEEB16-6259-47FA-BEA6-552C4DAB6074}"/>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D87C5A37-4DCB-4443-BF08-8BBC54B9F81E}"/>
              </a:ext>
            </a:extLst>
          </p:cNvPr>
          <p:cNvSpPr>
            <a:spLocks noGrp="1"/>
          </p:cNvSpPr>
          <p:nvPr>
            <p:ph type="dt" sz="half" idx="10"/>
          </p:nvPr>
        </p:nvSpPr>
        <p:spPr/>
        <p:txBody>
          <a:bodyPr/>
          <a:lstStyle/>
          <a:p>
            <a:fld id="{C2943810-6C9C-4CB5-A466-E525F2F6379A}" type="datetimeFigureOut">
              <a:rPr lang="nl-BE" smtClean="0"/>
              <a:t>20/09/2023</a:t>
            </a:fld>
            <a:endParaRPr lang="nl-BE"/>
          </a:p>
        </p:txBody>
      </p:sp>
      <p:sp>
        <p:nvSpPr>
          <p:cNvPr id="5" name="Tijdelijke aanduiding voor voettekst 4">
            <a:extLst>
              <a:ext uri="{FF2B5EF4-FFF2-40B4-BE49-F238E27FC236}">
                <a16:creationId xmlns:a16="http://schemas.microsoft.com/office/drawing/2014/main" id="{8C4921F6-F233-4437-812D-DE7C26CC6F58}"/>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1239964B-EE51-4085-B6EF-4CB8A4F81896}"/>
              </a:ext>
            </a:extLst>
          </p:cNvPr>
          <p:cNvSpPr>
            <a:spLocks noGrp="1"/>
          </p:cNvSpPr>
          <p:nvPr>
            <p:ph type="sldNum" sz="quarter" idx="12"/>
          </p:nvPr>
        </p:nvSpPr>
        <p:spPr/>
        <p:txBody>
          <a:bodyPr/>
          <a:lstStyle/>
          <a:p>
            <a:fld id="{17466F9C-A1C8-41F7-B994-CB01B80893DF}" type="slidenum">
              <a:rPr lang="nl-BE" smtClean="0"/>
              <a:t>‹nr.›</a:t>
            </a:fld>
            <a:endParaRPr lang="nl-BE"/>
          </a:p>
        </p:txBody>
      </p:sp>
    </p:spTree>
    <p:extLst>
      <p:ext uri="{BB962C8B-B14F-4D97-AF65-F5344CB8AC3E}">
        <p14:creationId xmlns:p14="http://schemas.microsoft.com/office/powerpoint/2010/main" val="630103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372467-658E-415B-980A-B9FD04BA57E2}"/>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4B8D4569-BBD3-4BF3-920E-B6C3C280B8F9}"/>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6DD5443F-BA69-43D6-AA31-C08B997714A8}"/>
              </a:ext>
            </a:extLst>
          </p:cNvPr>
          <p:cNvSpPr>
            <a:spLocks noGrp="1"/>
          </p:cNvSpPr>
          <p:nvPr>
            <p:ph type="dt" sz="half" idx="10"/>
          </p:nvPr>
        </p:nvSpPr>
        <p:spPr/>
        <p:txBody>
          <a:bodyPr/>
          <a:lstStyle/>
          <a:p>
            <a:fld id="{C2943810-6C9C-4CB5-A466-E525F2F6379A}" type="datetimeFigureOut">
              <a:rPr lang="nl-BE" smtClean="0"/>
              <a:t>20/09/2023</a:t>
            </a:fld>
            <a:endParaRPr lang="nl-BE"/>
          </a:p>
        </p:txBody>
      </p:sp>
      <p:sp>
        <p:nvSpPr>
          <p:cNvPr id="5" name="Tijdelijke aanduiding voor voettekst 4">
            <a:extLst>
              <a:ext uri="{FF2B5EF4-FFF2-40B4-BE49-F238E27FC236}">
                <a16:creationId xmlns:a16="http://schemas.microsoft.com/office/drawing/2014/main" id="{8B7A9EBC-D178-474E-AFF2-A263F3629061}"/>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606D516D-F183-43DA-B97F-1D7B96F2FF0E}"/>
              </a:ext>
            </a:extLst>
          </p:cNvPr>
          <p:cNvSpPr>
            <a:spLocks noGrp="1"/>
          </p:cNvSpPr>
          <p:nvPr>
            <p:ph type="sldNum" sz="quarter" idx="12"/>
          </p:nvPr>
        </p:nvSpPr>
        <p:spPr/>
        <p:txBody>
          <a:bodyPr/>
          <a:lstStyle/>
          <a:p>
            <a:fld id="{17466F9C-A1C8-41F7-B994-CB01B80893DF}" type="slidenum">
              <a:rPr lang="nl-BE" smtClean="0"/>
              <a:t>‹nr.›</a:t>
            </a:fld>
            <a:endParaRPr lang="nl-BE"/>
          </a:p>
        </p:txBody>
      </p:sp>
    </p:spTree>
    <p:extLst>
      <p:ext uri="{BB962C8B-B14F-4D97-AF65-F5344CB8AC3E}">
        <p14:creationId xmlns:p14="http://schemas.microsoft.com/office/powerpoint/2010/main" val="71454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DB5DA2-1BE5-4608-A987-8064F953E72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E8D3574D-3269-4D5C-8498-09AEE5E893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D6AA2AD6-3D7B-4449-9890-611CE6B7C503}"/>
              </a:ext>
            </a:extLst>
          </p:cNvPr>
          <p:cNvSpPr>
            <a:spLocks noGrp="1"/>
          </p:cNvSpPr>
          <p:nvPr>
            <p:ph type="dt" sz="half" idx="10"/>
          </p:nvPr>
        </p:nvSpPr>
        <p:spPr/>
        <p:txBody>
          <a:bodyPr/>
          <a:lstStyle/>
          <a:p>
            <a:fld id="{C2943810-6C9C-4CB5-A466-E525F2F6379A}" type="datetimeFigureOut">
              <a:rPr lang="nl-BE" smtClean="0"/>
              <a:t>20/09/2023</a:t>
            </a:fld>
            <a:endParaRPr lang="nl-BE"/>
          </a:p>
        </p:txBody>
      </p:sp>
      <p:sp>
        <p:nvSpPr>
          <p:cNvPr id="5" name="Tijdelijke aanduiding voor voettekst 4">
            <a:extLst>
              <a:ext uri="{FF2B5EF4-FFF2-40B4-BE49-F238E27FC236}">
                <a16:creationId xmlns:a16="http://schemas.microsoft.com/office/drawing/2014/main" id="{CB5201B0-E2F0-458C-8860-EE5978CAA87B}"/>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FE8A21AC-329F-45F9-AE17-596DBF1B0DC3}"/>
              </a:ext>
            </a:extLst>
          </p:cNvPr>
          <p:cNvSpPr>
            <a:spLocks noGrp="1"/>
          </p:cNvSpPr>
          <p:nvPr>
            <p:ph type="sldNum" sz="quarter" idx="12"/>
          </p:nvPr>
        </p:nvSpPr>
        <p:spPr/>
        <p:txBody>
          <a:bodyPr/>
          <a:lstStyle/>
          <a:p>
            <a:fld id="{17466F9C-A1C8-41F7-B994-CB01B80893DF}" type="slidenum">
              <a:rPr lang="nl-BE" smtClean="0"/>
              <a:t>‹nr.›</a:t>
            </a:fld>
            <a:endParaRPr lang="nl-BE"/>
          </a:p>
        </p:txBody>
      </p:sp>
    </p:spTree>
    <p:extLst>
      <p:ext uri="{BB962C8B-B14F-4D97-AF65-F5344CB8AC3E}">
        <p14:creationId xmlns:p14="http://schemas.microsoft.com/office/powerpoint/2010/main" val="39813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CF4C16-0D86-496F-BDA1-27F561E90077}"/>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B7472F1A-DB68-4C03-ABF4-3C1718071F24}"/>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id="{1424CF10-8A34-43F8-B429-947545C495D2}"/>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a:extLst>
              <a:ext uri="{FF2B5EF4-FFF2-40B4-BE49-F238E27FC236}">
                <a16:creationId xmlns:a16="http://schemas.microsoft.com/office/drawing/2014/main" id="{9568DA3E-2824-4DCE-90B9-424ECFB35243}"/>
              </a:ext>
            </a:extLst>
          </p:cNvPr>
          <p:cNvSpPr>
            <a:spLocks noGrp="1"/>
          </p:cNvSpPr>
          <p:nvPr>
            <p:ph type="dt" sz="half" idx="10"/>
          </p:nvPr>
        </p:nvSpPr>
        <p:spPr/>
        <p:txBody>
          <a:bodyPr/>
          <a:lstStyle/>
          <a:p>
            <a:fld id="{C2943810-6C9C-4CB5-A466-E525F2F6379A}" type="datetimeFigureOut">
              <a:rPr lang="nl-BE" smtClean="0"/>
              <a:t>20/09/2023</a:t>
            </a:fld>
            <a:endParaRPr lang="nl-BE"/>
          </a:p>
        </p:txBody>
      </p:sp>
      <p:sp>
        <p:nvSpPr>
          <p:cNvPr id="6" name="Tijdelijke aanduiding voor voettekst 5">
            <a:extLst>
              <a:ext uri="{FF2B5EF4-FFF2-40B4-BE49-F238E27FC236}">
                <a16:creationId xmlns:a16="http://schemas.microsoft.com/office/drawing/2014/main" id="{2BD08FE7-CE89-43F7-B11F-34B505A5776A}"/>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E07CDE87-DA46-4001-A399-45F3601DB9EA}"/>
              </a:ext>
            </a:extLst>
          </p:cNvPr>
          <p:cNvSpPr>
            <a:spLocks noGrp="1"/>
          </p:cNvSpPr>
          <p:nvPr>
            <p:ph type="sldNum" sz="quarter" idx="12"/>
          </p:nvPr>
        </p:nvSpPr>
        <p:spPr/>
        <p:txBody>
          <a:bodyPr/>
          <a:lstStyle/>
          <a:p>
            <a:fld id="{17466F9C-A1C8-41F7-B994-CB01B80893DF}" type="slidenum">
              <a:rPr lang="nl-BE" smtClean="0"/>
              <a:t>‹nr.›</a:t>
            </a:fld>
            <a:endParaRPr lang="nl-BE"/>
          </a:p>
        </p:txBody>
      </p:sp>
    </p:spTree>
    <p:extLst>
      <p:ext uri="{BB962C8B-B14F-4D97-AF65-F5344CB8AC3E}">
        <p14:creationId xmlns:p14="http://schemas.microsoft.com/office/powerpoint/2010/main" val="4161154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E3AE28-3460-4815-9579-EE0ECE765497}"/>
              </a:ext>
            </a:extLst>
          </p:cNvPr>
          <p:cNvSpPr>
            <a:spLocks noGrp="1"/>
          </p:cNvSpPr>
          <p:nvPr>
            <p:ph type="title"/>
          </p:nvPr>
        </p:nvSpPr>
        <p:spPr>
          <a:xfrm>
            <a:off x="839788" y="365125"/>
            <a:ext cx="10515600" cy="1325563"/>
          </a:xfrm>
        </p:spPr>
        <p:txBody>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47F16BD7-9934-4487-8B29-5EAE505AE9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CED4D81-C5BE-4021-A149-9DF97021A6C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a:extLst>
              <a:ext uri="{FF2B5EF4-FFF2-40B4-BE49-F238E27FC236}">
                <a16:creationId xmlns:a16="http://schemas.microsoft.com/office/drawing/2014/main" id="{CEE22B6C-2348-4BE0-A854-E82DC4DDB7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A9AC93F-C3A8-45A6-A895-F233B3BA6E16}"/>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a:extLst>
              <a:ext uri="{FF2B5EF4-FFF2-40B4-BE49-F238E27FC236}">
                <a16:creationId xmlns:a16="http://schemas.microsoft.com/office/drawing/2014/main" id="{1E211F90-2E9B-4417-91CE-69BD914599CB}"/>
              </a:ext>
            </a:extLst>
          </p:cNvPr>
          <p:cNvSpPr>
            <a:spLocks noGrp="1"/>
          </p:cNvSpPr>
          <p:nvPr>
            <p:ph type="dt" sz="half" idx="10"/>
          </p:nvPr>
        </p:nvSpPr>
        <p:spPr/>
        <p:txBody>
          <a:bodyPr/>
          <a:lstStyle/>
          <a:p>
            <a:fld id="{C2943810-6C9C-4CB5-A466-E525F2F6379A}" type="datetimeFigureOut">
              <a:rPr lang="nl-BE" smtClean="0"/>
              <a:t>20/09/2023</a:t>
            </a:fld>
            <a:endParaRPr lang="nl-BE"/>
          </a:p>
        </p:txBody>
      </p:sp>
      <p:sp>
        <p:nvSpPr>
          <p:cNvPr id="8" name="Tijdelijke aanduiding voor voettekst 7">
            <a:extLst>
              <a:ext uri="{FF2B5EF4-FFF2-40B4-BE49-F238E27FC236}">
                <a16:creationId xmlns:a16="http://schemas.microsoft.com/office/drawing/2014/main" id="{760D25F6-A880-4E38-8F55-CE4C323D480F}"/>
              </a:ext>
            </a:extLst>
          </p:cNvPr>
          <p:cNvSpPr>
            <a:spLocks noGrp="1"/>
          </p:cNvSpPr>
          <p:nvPr>
            <p:ph type="ftr" sz="quarter" idx="11"/>
          </p:nvPr>
        </p:nvSpPr>
        <p:spPr/>
        <p:txBody>
          <a:bodyPr/>
          <a:lstStyle/>
          <a:p>
            <a:endParaRPr lang="nl-BE"/>
          </a:p>
        </p:txBody>
      </p:sp>
      <p:sp>
        <p:nvSpPr>
          <p:cNvPr id="9" name="Tijdelijke aanduiding voor dianummer 8">
            <a:extLst>
              <a:ext uri="{FF2B5EF4-FFF2-40B4-BE49-F238E27FC236}">
                <a16:creationId xmlns:a16="http://schemas.microsoft.com/office/drawing/2014/main" id="{EB7D4156-BCFE-4396-8D07-A42A3AD71611}"/>
              </a:ext>
            </a:extLst>
          </p:cNvPr>
          <p:cNvSpPr>
            <a:spLocks noGrp="1"/>
          </p:cNvSpPr>
          <p:nvPr>
            <p:ph type="sldNum" sz="quarter" idx="12"/>
          </p:nvPr>
        </p:nvSpPr>
        <p:spPr/>
        <p:txBody>
          <a:bodyPr/>
          <a:lstStyle/>
          <a:p>
            <a:fld id="{17466F9C-A1C8-41F7-B994-CB01B80893DF}" type="slidenum">
              <a:rPr lang="nl-BE" smtClean="0"/>
              <a:t>‹nr.›</a:t>
            </a:fld>
            <a:endParaRPr lang="nl-BE"/>
          </a:p>
        </p:txBody>
      </p:sp>
    </p:spTree>
    <p:extLst>
      <p:ext uri="{BB962C8B-B14F-4D97-AF65-F5344CB8AC3E}">
        <p14:creationId xmlns:p14="http://schemas.microsoft.com/office/powerpoint/2010/main" val="3409953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D2B877-CBAD-4CC6-B9B2-D34302D8590F}"/>
              </a:ext>
            </a:extLst>
          </p:cNvPr>
          <p:cNvSpPr>
            <a:spLocks noGrp="1"/>
          </p:cNvSpPr>
          <p:nvPr>
            <p:ph type="title"/>
          </p:nvPr>
        </p:nvSpPr>
        <p:spPr/>
        <p:txBody>
          <a:bodyPr/>
          <a:lstStyle/>
          <a:p>
            <a:r>
              <a:rPr lang="nl-NL"/>
              <a:t>Klik om stijl te bewerken</a:t>
            </a:r>
            <a:endParaRPr lang="nl-BE"/>
          </a:p>
        </p:txBody>
      </p:sp>
      <p:sp>
        <p:nvSpPr>
          <p:cNvPr id="3" name="Tijdelijke aanduiding voor datum 2">
            <a:extLst>
              <a:ext uri="{FF2B5EF4-FFF2-40B4-BE49-F238E27FC236}">
                <a16:creationId xmlns:a16="http://schemas.microsoft.com/office/drawing/2014/main" id="{82A687CE-8469-4ECB-BCD5-E58594490589}"/>
              </a:ext>
            </a:extLst>
          </p:cNvPr>
          <p:cNvSpPr>
            <a:spLocks noGrp="1"/>
          </p:cNvSpPr>
          <p:nvPr>
            <p:ph type="dt" sz="half" idx="10"/>
          </p:nvPr>
        </p:nvSpPr>
        <p:spPr/>
        <p:txBody>
          <a:bodyPr/>
          <a:lstStyle/>
          <a:p>
            <a:fld id="{C2943810-6C9C-4CB5-A466-E525F2F6379A}" type="datetimeFigureOut">
              <a:rPr lang="nl-BE" smtClean="0"/>
              <a:t>20/09/2023</a:t>
            </a:fld>
            <a:endParaRPr lang="nl-BE"/>
          </a:p>
        </p:txBody>
      </p:sp>
      <p:sp>
        <p:nvSpPr>
          <p:cNvPr id="4" name="Tijdelijke aanduiding voor voettekst 3">
            <a:extLst>
              <a:ext uri="{FF2B5EF4-FFF2-40B4-BE49-F238E27FC236}">
                <a16:creationId xmlns:a16="http://schemas.microsoft.com/office/drawing/2014/main" id="{86D5E960-7D07-4314-A0FC-C73F8F444A3E}"/>
              </a:ext>
            </a:extLst>
          </p:cNvPr>
          <p:cNvSpPr>
            <a:spLocks noGrp="1"/>
          </p:cNvSpPr>
          <p:nvPr>
            <p:ph type="ftr" sz="quarter" idx="11"/>
          </p:nvPr>
        </p:nvSpPr>
        <p:spPr/>
        <p:txBody>
          <a:bodyPr/>
          <a:lstStyle/>
          <a:p>
            <a:endParaRPr lang="nl-BE"/>
          </a:p>
        </p:txBody>
      </p:sp>
      <p:sp>
        <p:nvSpPr>
          <p:cNvPr id="5" name="Tijdelijke aanduiding voor dianummer 4">
            <a:extLst>
              <a:ext uri="{FF2B5EF4-FFF2-40B4-BE49-F238E27FC236}">
                <a16:creationId xmlns:a16="http://schemas.microsoft.com/office/drawing/2014/main" id="{CC33A501-676E-47AB-B5C5-AE07BD5A8378}"/>
              </a:ext>
            </a:extLst>
          </p:cNvPr>
          <p:cNvSpPr>
            <a:spLocks noGrp="1"/>
          </p:cNvSpPr>
          <p:nvPr>
            <p:ph type="sldNum" sz="quarter" idx="12"/>
          </p:nvPr>
        </p:nvSpPr>
        <p:spPr/>
        <p:txBody>
          <a:bodyPr/>
          <a:lstStyle/>
          <a:p>
            <a:fld id="{17466F9C-A1C8-41F7-B994-CB01B80893DF}" type="slidenum">
              <a:rPr lang="nl-BE" smtClean="0"/>
              <a:t>‹nr.›</a:t>
            </a:fld>
            <a:endParaRPr lang="nl-BE"/>
          </a:p>
        </p:txBody>
      </p:sp>
    </p:spTree>
    <p:extLst>
      <p:ext uri="{BB962C8B-B14F-4D97-AF65-F5344CB8AC3E}">
        <p14:creationId xmlns:p14="http://schemas.microsoft.com/office/powerpoint/2010/main" val="3552632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D106E7DD-F5DB-44D8-9FC2-D9D54C67F471}"/>
              </a:ext>
            </a:extLst>
          </p:cNvPr>
          <p:cNvSpPr>
            <a:spLocks noGrp="1"/>
          </p:cNvSpPr>
          <p:nvPr>
            <p:ph type="dt" sz="half" idx="10"/>
          </p:nvPr>
        </p:nvSpPr>
        <p:spPr/>
        <p:txBody>
          <a:bodyPr/>
          <a:lstStyle/>
          <a:p>
            <a:fld id="{C2943810-6C9C-4CB5-A466-E525F2F6379A}" type="datetimeFigureOut">
              <a:rPr lang="nl-BE" smtClean="0"/>
              <a:t>20/09/2023</a:t>
            </a:fld>
            <a:endParaRPr lang="nl-BE"/>
          </a:p>
        </p:txBody>
      </p:sp>
      <p:sp>
        <p:nvSpPr>
          <p:cNvPr id="3" name="Tijdelijke aanduiding voor voettekst 2">
            <a:extLst>
              <a:ext uri="{FF2B5EF4-FFF2-40B4-BE49-F238E27FC236}">
                <a16:creationId xmlns:a16="http://schemas.microsoft.com/office/drawing/2014/main" id="{FA8CC346-2992-4DEE-9F87-075A03029D02}"/>
              </a:ext>
            </a:extLst>
          </p:cNvPr>
          <p:cNvSpPr>
            <a:spLocks noGrp="1"/>
          </p:cNvSpPr>
          <p:nvPr>
            <p:ph type="ftr" sz="quarter" idx="11"/>
          </p:nvPr>
        </p:nvSpPr>
        <p:spPr/>
        <p:txBody>
          <a:bodyPr/>
          <a:lstStyle/>
          <a:p>
            <a:endParaRPr lang="nl-BE"/>
          </a:p>
        </p:txBody>
      </p:sp>
      <p:sp>
        <p:nvSpPr>
          <p:cNvPr id="4" name="Tijdelijke aanduiding voor dianummer 3">
            <a:extLst>
              <a:ext uri="{FF2B5EF4-FFF2-40B4-BE49-F238E27FC236}">
                <a16:creationId xmlns:a16="http://schemas.microsoft.com/office/drawing/2014/main" id="{EC8E6222-8A52-4814-96AC-DDDF969C8229}"/>
              </a:ext>
            </a:extLst>
          </p:cNvPr>
          <p:cNvSpPr>
            <a:spLocks noGrp="1"/>
          </p:cNvSpPr>
          <p:nvPr>
            <p:ph type="sldNum" sz="quarter" idx="12"/>
          </p:nvPr>
        </p:nvSpPr>
        <p:spPr/>
        <p:txBody>
          <a:bodyPr/>
          <a:lstStyle/>
          <a:p>
            <a:fld id="{17466F9C-A1C8-41F7-B994-CB01B80893DF}" type="slidenum">
              <a:rPr lang="nl-BE" smtClean="0"/>
              <a:t>‹nr.›</a:t>
            </a:fld>
            <a:endParaRPr lang="nl-BE"/>
          </a:p>
        </p:txBody>
      </p:sp>
    </p:spTree>
    <p:extLst>
      <p:ext uri="{BB962C8B-B14F-4D97-AF65-F5344CB8AC3E}">
        <p14:creationId xmlns:p14="http://schemas.microsoft.com/office/powerpoint/2010/main" val="283607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7F4183-18ED-4FC8-8816-4EF3320F494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8A341ADC-A094-406E-88BA-19B6021C65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a:extLst>
              <a:ext uri="{FF2B5EF4-FFF2-40B4-BE49-F238E27FC236}">
                <a16:creationId xmlns:a16="http://schemas.microsoft.com/office/drawing/2014/main" id="{DFE93B7B-6A39-4D05-9EA4-251E4C063C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D1C94CA-6ECF-4406-9FCA-259DA5B4B7FA}"/>
              </a:ext>
            </a:extLst>
          </p:cNvPr>
          <p:cNvSpPr>
            <a:spLocks noGrp="1"/>
          </p:cNvSpPr>
          <p:nvPr>
            <p:ph type="dt" sz="half" idx="10"/>
          </p:nvPr>
        </p:nvSpPr>
        <p:spPr/>
        <p:txBody>
          <a:bodyPr/>
          <a:lstStyle/>
          <a:p>
            <a:fld id="{C2943810-6C9C-4CB5-A466-E525F2F6379A}" type="datetimeFigureOut">
              <a:rPr lang="nl-BE" smtClean="0"/>
              <a:t>20/09/2023</a:t>
            </a:fld>
            <a:endParaRPr lang="nl-BE"/>
          </a:p>
        </p:txBody>
      </p:sp>
      <p:sp>
        <p:nvSpPr>
          <p:cNvPr id="6" name="Tijdelijke aanduiding voor voettekst 5">
            <a:extLst>
              <a:ext uri="{FF2B5EF4-FFF2-40B4-BE49-F238E27FC236}">
                <a16:creationId xmlns:a16="http://schemas.microsoft.com/office/drawing/2014/main" id="{A36688A8-0246-43FC-AC0D-77F333410C67}"/>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1F24FE14-1396-4AAF-A071-3506A52D4688}"/>
              </a:ext>
            </a:extLst>
          </p:cNvPr>
          <p:cNvSpPr>
            <a:spLocks noGrp="1"/>
          </p:cNvSpPr>
          <p:nvPr>
            <p:ph type="sldNum" sz="quarter" idx="12"/>
          </p:nvPr>
        </p:nvSpPr>
        <p:spPr/>
        <p:txBody>
          <a:bodyPr/>
          <a:lstStyle/>
          <a:p>
            <a:fld id="{17466F9C-A1C8-41F7-B994-CB01B80893DF}" type="slidenum">
              <a:rPr lang="nl-BE" smtClean="0"/>
              <a:t>‹nr.›</a:t>
            </a:fld>
            <a:endParaRPr lang="nl-BE"/>
          </a:p>
        </p:txBody>
      </p:sp>
    </p:spTree>
    <p:extLst>
      <p:ext uri="{BB962C8B-B14F-4D97-AF65-F5344CB8AC3E}">
        <p14:creationId xmlns:p14="http://schemas.microsoft.com/office/powerpoint/2010/main" val="62727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C6A2F-A6E1-4FA3-A99D-80D6C9CC2F8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afbeelding 2">
            <a:extLst>
              <a:ext uri="{FF2B5EF4-FFF2-40B4-BE49-F238E27FC236}">
                <a16:creationId xmlns:a16="http://schemas.microsoft.com/office/drawing/2014/main" id="{E1340AF4-83C0-47B9-B6E8-BDE88CFD10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a:extLst>
              <a:ext uri="{FF2B5EF4-FFF2-40B4-BE49-F238E27FC236}">
                <a16:creationId xmlns:a16="http://schemas.microsoft.com/office/drawing/2014/main" id="{A681CF2A-8F7F-48AD-8C07-1999BC02CF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A1DBD2E-4D56-42CA-BC5C-67396766B162}"/>
              </a:ext>
            </a:extLst>
          </p:cNvPr>
          <p:cNvSpPr>
            <a:spLocks noGrp="1"/>
          </p:cNvSpPr>
          <p:nvPr>
            <p:ph type="dt" sz="half" idx="10"/>
          </p:nvPr>
        </p:nvSpPr>
        <p:spPr/>
        <p:txBody>
          <a:bodyPr/>
          <a:lstStyle/>
          <a:p>
            <a:fld id="{C2943810-6C9C-4CB5-A466-E525F2F6379A}" type="datetimeFigureOut">
              <a:rPr lang="nl-BE" smtClean="0"/>
              <a:t>20/09/2023</a:t>
            </a:fld>
            <a:endParaRPr lang="nl-BE"/>
          </a:p>
        </p:txBody>
      </p:sp>
      <p:sp>
        <p:nvSpPr>
          <p:cNvPr id="6" name="Tijdelijke aanduiding voor voettekst 5">
            <a:extLst>
              <a:ext uri="{FF2B5EF4-FFF2-40B4-BE49-F238E27FC236}">
                <a16:creationId xmlns:a16="http://schemas.microsoft.com/office/drawing/2014/main" id="{9E7DD6E3-FAED-4FB9-ACF7-64972F236F77}"/>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9CC3FA26-4E04-4D51-BAE6-2CF3BD2B6655}"/>
              </a:ext>
            </a:extLst>
          </p:cNvPr>
          <p:cNvSpPr>
            <a:spLocks noGrp="1"/>
          </p:cNvSpPr>
          <p:nvPr>
            <p:ph type="sldNum" sz="quarter" idx="12"/>
          </p:nvPr>
        </p:nvSpPr>
        <p:spPr/>
        <p:txBody>
          <a:bodyPr/>
          <a:lstStyle/>
          <a:p>
            <a:fld id="{17466F9C-A1C8-41F7-B994-CB01B80893DF}" type="slidenum">
              <a:rPr lang="nl-BE" smtClean="0"/>
              <a:t>‹nr.›</a:t>
            </a:fld>
            <a:endParaRPr lang="nl-BE"/>
          </a:p>
        </p:txBody>
      </p:sp>
    </p:spTree>
    <p:extLst>
      <p:ext uri="{BB962C8B-B14F-4D97-AF65-F5344CB8AC3E}">
        <p14:creationId xmlns:p14="http://schemas.microsoft.com/office/powerpoint/2010/main" val="2602496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F6CCAF1-65A8-46EF-B024-D843FFEA91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1D92842E-8B7B-4C8E-8F93-7E38FD077B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155D480F-409B-49C8-9A85-75D49E42D8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943810-6C9C-4CB5-A466-E525F2F6379A}" type="datetimeFigureOut">
              <a:rPr lang="nl-BE" smtClean="0"/>
              <a:t>20/09/2023</a:t>
            </a:fld>
            <a:endParaRPr lang="nl-BE"/>
          </a:p>
        </p:txBody>
      </p:sp>
      <p:sp>
        <p:nvSpPr>
          <p:cNvPr id="5" name="Tijdelijke aanduiding voor voettekst 4">
            <a:extLst>
              <a:ext uri="{FF2B5EF4-FFF2-40B4-BE49-F238E27FC236}">
                <a16:creationId xmlns:a16="http://schemas.microsoft.com/office/drawing/2014/main" id="{BBE95A49-6886-46E4-8FAC-658549DDB5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a:extLst>
              <a:ext uri="{FF2B5EF4-FFF2-40B4-BE49-F238E27FC236}">
                <a16:creationId xmlns:a16="http://schemas.microsoft.com/office/drawing/2014/main" id="{131FD3E9-3638-4E9F-B55F-52D4A3E428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466F9C-A1C8-41F7-B994-CB01B80893DF}" type="slidenum">
              <a:rPr lang="nl-BE" smtClean="0"/>
              <a:t>‹nr.›</a:t>
            </a:fld>
            <a:endParaRPr lang="nl-BE"/>
          </a:p>
        </p:txBody>
      </p:sp>
    </p:spTree>
    <p:extLst>
      <p:ext uri="{BB962C8B-B14F-4D97-AF65-F5344CB8AC3E}">
        <p14:creationId xmlns:p14="http://schemas.microsoft.com/office/powerpoint/2010/main" val="45947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mailto:wetenschap@vroedvrouwen.be" TargetMode="External"/><Relationship Id="rId4" Type="http://schemas.openxmlformats.org/officeDocument/2006/relationships/hyperlink" Target="mailto:koepelkring@vroedvrouwen.b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F431D9F-ADE4-41B6-A50C-5E92EB64F7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348" y="710570"/>
            <a:ext cx="2551444" cy="833935"/>
          </a:xfrm>
          <a:prstGeom prst="rect">
            <a:avLst/>
          </a:prstGeom>
        </p:spPr>
      </p:pic>
      <p:sp>
        <p:nvSpPr>
          <p:cNvPr id="3" name="TextBox 2">
            <a:extLst>
              <a:ext uri="{FF2B5EF4-FFF2-40B4-BE49-F238E27FC236}">
                <a16:creationId xmlns:a16="http://schemas.microsoft.com/office/drawing/2014/main" id="{ADE401B1-1888-4060-BB90-D0A6ED436153}"/>
              </a:ext>
            </a:extLst>
          </p:cNvPr>
          <p:cNvSpPr txBox="1"/>
          <p:nvPr/>
        </p:nvSpPr>
        <p:spPr>
          <a:xfrm>
            <a:off x="683580" y="3098304"/>
            <a:ext cx="11203619" cy="1569660"/>
          </a:xfrm>
          <a:prstGeom prst="rect">
            <a:avLst/>
          </a:prstGeom>
          <a:noFill/>
        </p:spPr>
        <p:txBody>
          <a:bodyPr wrap="square" rtlCol="0">
            <a:spAutoFit/>
          </a:bodyPr>
          <a:lstStyle/>
          <a:p>
            <a:r>
              <a:rPr lang="en-US" sz="4800" dirty="0">
                <a:solidFill>
                  <a:srgbClr val="9BC700"/>
                </a:solidFill>
              </a:rPr>
              <a:t>Het Good Practice Logo </a:t>
            </a:r>
          </a:p>
          <a:p>
            <a:r>
              <a:rPr lang="en-US" sz="4800" dirty="0">
                <a:solidFill>
                  <a:srgbClr val="9BC700"/>
                </a:solidFill>
              </a:rPr>
              <a:t>Update </a:t>
            </a:r>
            <a:r>
              <a:rPr lang="en-US" sz="4800" dirty="0" err="1">
                <a:solidFill>
                  <a:srgbClr val="9BC700"/>
                </a:solidFill>
              </a:rPr>
              <a:t>continuiteit</a:t>
            </a:r>
            <a:r>
              <a:rPr lang="en-US" sz="4800" dirty="0">
                <a:solidFill>
                  <a:srgbClr val="9BC700"/>
                </a:solidFill>
              </a:rPr>
              <a:t> van de </a:t>
            </a:r>
            <a:r>
              <a:rPr lang="en-US" sz="4800" dirty="0" err="1">
                <a:solidFill>
                  <a:srgbClr val="9BC700"/>
                </a:solidFill>
              </a:rPr>
              <a:t>zorgverlening</a:t>
            </a:r>
            <a:endParaRPr lang="en-US" sz="4800" dirty="0">
              <a:solidFill>
                <a:srgbClr val="9BC700"/>
              </a:solidFill>
            </a:endParaRPr>
          </a:p>
        </p:txBody>
      </p:sp>
      <p:sp>
        <p:nvSpPr>
          <p:cNvPr id="4" name="TextBox 3">
            <a:extLst>
              <a:ext uri="{FF2B5EF4-FFF2-40B4-BE49-F238E27FC236}">
                <a16:creationId xmlns:a16="http://schemas.microsoft.com/office/drawing/2014/main" id="{E9A73D6A-1C7E-4478-B026-6909C8FD6BFC}"/>
              </a:ext>
            </a:extLst>
          </p:cNvPr>
          <p:cNvSpPr txBox="1"/>
          <p:nvPr/>
        </p:nvSpPr>
        <p:spPr>
          <a:xfrm>
            <a:off x="718348" y="5145687"/>
            <a:ext cx="8256233" cy="584775"/>
          </a:xfrm>
          <a:prstGeom prst="rect">
            <a:avLst/>
          </a:prstGeom>
          <a:noFill/>
        </p:spPr>
        <p:txBody>
          <a:bodyPr wrap="square" rtlCol="0">
            <a:spAutoFit/>
          </a:bodyPr>
          <a:lstStyle/>
          <a:p>
            <a:r>
              <a:rPr lang="en-US" sz="3200" b="1" dirty="0" err="1">
                <a:solidFill>
                  <a:srgbClr val="BD3735"/>
                </a:solidFill>
              </a:rPr>
              <a:t>Toelichting</a:t>
            </a:r>
            <a:r>
              <a:rPr lang="en-US" sz="3200" b="1" dirty="0">
                <a:solidFill>
                  <a:srgbClr val="BD3735"/>
                </a:solidFill>
              </a:rPr>
              <a:t> </a:t>
            </a:r>
            <a:r>
              <a:rPr lang="en-US" sz="3200" b="1" dirty="0" err="1">
                <a:solidFill>
                  <a:srgbClr val="BD3735"/>
                </a:solidFill>
              </a:rPr>
              <a:t>wijzigingen</a:t>
            </a:r>
            <a:endParaRPr lang="en-US" sz="3200" b="1" dirty="0">
              <a:solidFill>
                <a:srgbClr val="BD3735"/>
              </a:solidFill>
            </a:endParaRPr>
          </a:p>
        </p:txBody>
      </p:sp>
      <p:sp>
        <p:nvSpPr>
          <p:cNvPr id="5" name="TextBox 4">
            <a:extLst>
              <a:ext uri="{FF2B5EF4-FFF2-40B4-BE49-F238E27FC236}">
                <a16:creationId xmlns:a16="http://schemas.microsoft.com/office/drawing/2014/main" id="{42CBAD94-BD7C-4F54-9BFA-C235E0F59A3D}"/>
              </a:ext>
            </a:extLst>
          </p:cNvPr>
          <p:cNvSpPr txBox="1"/>
          <p:nvPr/>
        </p:nvSpPr>
        <p:spPr>
          <a:xfrm>
            <a:off x="718348" y="5932854"/>
            <a:ext cx="8328731" cy="400110"/>
          </a:xfrm>
          <a:prstGeom prst="rect">
            <a:avLst/>
          </a:prstGeom>
          <a:noFill/>
        </p:spPr>
        <p:txBody>
          <a:bodyPr wrap="square" rtlCol="0">
            <a:spAutoFit/>
          </a:bodyPr>
          <a:lstStyle/>
          <a:p>
            <a:r>
              <a:rPr lang="en-US" sz="2000" dirty="0"/>
              <a:t>11 </a:t>
            </a:r>
            <a:r>
              <a:rPr lang="en-US" sz="2000" dirty="0" err="1"/>
              <a:t>september</a:t>
            </a:r>
            <a:r>
              <a:rPr lang="en-US" sz="2000" dirty="0"/>
              <a:t> 2023</a:t>
            </a:r>
          </a:p>
        </p:txBody>
      </p:sp>
      <p:pic>
        <p:nvPicPr>
          <p:cNvPr id="7" name="Afbeelding 6">
            <a:extLst>
              <a:ext uri="{FF2B5EF4-FFF2-40B4-BE49-F238E27FC236}">
                <a16:creationId xmlns:a16="http://schemas.microsoft.com/office/drawing/2014/main" id="{6894543C-2621-4C3B-88BA-272919738C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9319" y="437767"/>
            <a:ext cx="1715679" cy="1716354"/>
          </a:xfrm>
          <a:prstGeom prst="rect">
            <a:avLst/>
          </a:prstGeom>
        </p:spPr>
      </p:pic>
    </p:spTree>
    <p:extLst>
      <p:ext uri="{BB962C8B-B14F-4D97-AF65-F5344CB8AC3E}">
        <p14:creationId xmlns:p14="http://schemas.microsoft.com/office/powerpoint/2010/main" val="2876942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CE67C997-80F2-4482-8CEE-AFC9F3183AAF}"/>
              </a:ext>
            </a:extLst>
          </p:cNvPr>
          <p:cNvCxnSpPr>
            <a:cxnSpLocks/>
          </p:cNvCxnSpPr>
          <p:nvPr/>
        </p:nvCxnSpPr>
        <p:spPr>
          <a:xfrm>
            <a:off x="838200" y="1607964"/>
            <a:ext cx="10285520" cy="0"/>
          </a:xfrm>
          <a:prstGeom prst="line">
            <a:avLst/>
          </a:prstGeom>
          <a:ln w="28575">
            <a:solidFill>
              <a:srgbClr val="80CD29"/>
            </a:solidFill>
          </a:ln>
        </p:spPr>
        <p:style>
          <a:lnRef idx="1">
            <a:schemeClr val="accent1"/>
          </a:lnRef>
          <a:fillRef idx="0">
            <a:schemeClr val="accent1"/>
          </a:fillRef>
          <a:effectRef idx="0">
            <a:schemeClr val="accent1"/>
          </a:effectRef>
          <a:fontRef idx="minor">
            <a:schemeClr val="tx1"/>
          </a:fontRef>
        </p:style>
      </p:cxnSp>
      <p:pic>
        <p:nvPicPr>
          <p:cNvPr id="7" name="Afbeelding 6">
            <a:extLst>
              <a:ext uri="{FF2B5EF4-FFF2-40B4-BE49-F238E27FC236}">
                <a16:creationId xmlns:a16="http://schemas.microsoft.com/office/drawing/2014/main" id="{BB6A48E8-BE29-485E-805F-8CF41E6F19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3777" y="230188"/>
            <a:ext cx="1099886" cy="1100319"/>
          </a:xfrm>
          <a:prstGeom prst="rect">
            <a:avLst/>
          </a:prstGeom>
        </p:spPr>
      </p:pic>
      <p:graphicFrame>
        <p:nvGraphicFramePr>
          <p:cNvPr id="5" name="Tabel 5">
            <a:extLst>
              <a:ext uri="{FF2B5EF4-FFF2-40B4-BE49-F238E27FC236}">
                <a16:creationId xmlns:a16="http://schemas.microsoft.com/office/drawing/2014/main" id="{E7B057D8-FC27-0915-ED7D-4AF161D52475}"/>
              </a:ext>
            </a:extLst>
          </p:cNvPr>
          <p:cNvGraphicFramePr>
            <a:graphicFrameLocks noGrp="1"/>
          </p:cNvGraphicFramePr>
          <p:nvPr>
            <p:extLst>
              <p:ext uri="{D42A27DB-BD31-4B8C-83A1-F6EECF244321}">
                <p14:modId xmlns:p14="http://schemas.microsoft.com/office/powerpoint/2010/main" val="675902783"/>
              </p:ext>
            </p:extLst>
          </p:nvPr>
        </p:nvGraphicFramePr>
        <p:xfrm>
          <a:off x="838200" y="1885423"/>
          <a:ext cx="10285519" cy="406062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1365894979"/>
                    </a:ext>
                  </a:extLst>
                </a:gridCol>
                <a:gridCol w="3418840">
                  <a:extLst>
                    <a:ext uri="{9D8B030D-6E8A-4147-A177-3AD203B41FA5}">
                      <a16:colId xmlns:a16="http://schemas.microsoft.com/office/drawing/2014/main" val="2046961202"/>
                    </a:ext>
                  </a:extLst>
                </a:gridCol>
                <a:gridCol w="4428279">
                  <a:extLst>
                    <a:ext uri="{9D8B030D-6E8A-4147-A177-3AD203B41FA5}">
                      <a16:colId xmlns:a16="http://schemas.microsoft.com/office/drawing/2014/main" val="1465706127"/>
                    </a:ext>
                  </a:extLst>
                </a:gridCol>
              </a:tblGrid>
              <a:tr h="550363">
                <a:tc>
                  <a:txBody>
                    <a:bodyPr/>
                    <a:lstStyle/>
                    <a:p>
                      <a:endParaRPr lang="en-US" sz="1600" dirty="0">
                        <a:latin typeface="+mn-lt"/>
                      </a:endParaRPr>
                    </a:p>
                  </a:txBody>
                  <a:tcPr>
                    <a:solidFill>
                      <a:srgbClr val="20304E"/>
                    </a:solidFill>
                  </a:tcPr>
                </a:tc>
                <a:tc>
                  <a:txBody>
                    <a:bodyPr/>
                    <a:lstStyle/>
                    <a:p>
                      <a:pPr algn="ctr"/>
                      <a:r>
                        <a:rPr lang="en-US" sz="1600" dirty="0" err="1">
                          <a:latin typeface="+mn-lt"/>
                        </a:rPr>
                        <a:t>Opvolging</a:t>
                      </a:r>
                      <a:r>
                        <a:rPr lang="en-US" sz="1600" dirty="0">
                          <a:latin typeface="+mn-lt"/>
                        </a:rPr>
                        <a:t> </a:t>
                      </a:r>
                    </a:p>
                    <a:p>
                      <a:pPr algn="ctr"/>
                      <a:r>
                        <a:rPr lang="en-US" sz="1600" dirty="0">
                          <a:latin typeface="+mn-lt"/>
                        </a:rPr>
                        <a:t>8u-18u</a:t>
                      </a:r>
                    </a:p>
                  </a:txBody>
                  <a:tcPr>
                    <a:solidFill>
                      <a:srgbClr val="20304E"/>
                    </a:solidFill>
                  </a:tcPr>
                </a:tc>
                <a:tc>
                  <a:txBody>
                    <a:bodyPr/>
                    <a:lstStyle/>
                    <a:p>
                      <a:pPr algn="ctr"/>
                      <a:r>
                        <a:rPr lang="en-US" sz="1600" dirty="0" err="1">
                          <a:latin typeface="+mn-lt"/>
                        </a:rPr>
                        <a:t>Opvolging</a:t>
                      </a:r>
                      <a:r>
                        <a:rPr lang="en-US" sz="1600" dirty="0">
                          <a:latin typeface="+mn-lt"/>
                        </a:rPr>
                        <a:t> </a:t>
                      </a:r>
                    </a:p>
                    <a:p>
                      <a:pPr algn="ctr"/>
                      <a:r>
                        <a:rPr lang="en-US" sz="1600" dirty="0">
                          <a:latin typeface="+mn-lt"/>
                        </a:rPr>
                        <a:t>18u-8u</a:t>
                      </a:r>
                    </a:p>
                  </a:txBody>
                  <a:tcPr>
                    <a:solidFill>
                      <a:srgbClr val="20304E"/>
                    </a:solidFill>
                  </a:tcPr>
                </a:tc>
                <a:extLst>
                  <a:ext uri="{0D108BD9-81ED-4DB2-BD59-A6C34878D82A}">
                    <a16:rowId xmlns:a16="http://schemas.microsoft.com/office/drawing/2014/main" val="1820514135"/>
                  </a:ext>
                </a:extLst>
              </a:tr>
              <a:tr h="550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solidFill>
                            <a:schemeClr val="bg1"/>
                          </a:solidFill>
                          <a:latin typeface="+mn-lt"/>
                        </a:rPr>
                        <a:t>Dringende</a:t>
                      </a:r>
                      <a:r>
                        <a:rPr lang="en-US" sz="1600" dirty="0">
                          <a:solidFill>
                            <a:schemeClr val="bg1"/>
                          </a:solidFill>
                          <a:latin typeface="+mn-lt"/>
                        </a:rPr>
                        <a:t> </a:t>
                      </a:r>
                      <a:r>
                        <a:rPr lang="en-US" sz="1600" dirty="0" err="1">
                          <a:solidFill>
                            <a:schemeClr val="bg1"/>
                          </a:solidFill>
                          <a:latin typeface="+mn-lt"/>
                        </a:rPr>
                        <a:t>telefonische</a:t>
                      </a:r>
                      <a:r>
                        <a:rPr lang="en-US" sz="1600" dirty="0">
                          <a:solidFill>
                            <a:schemeClr val="bg1"/>
                          </a:solidFill>
                          <a:latin typeface="+mn-lt"/>
                        </a:rPr>
                        <a:t> </a:t>
                      </a:r>
                      <a:r>
                        <a:rPr lang="en-US" sz="1600" dirty="0" err="1">
                          <a:solidFill>
                            <a:schemeClr val="bg1"/>
                          </a:solidFill>
                          <a:latin typeface="+mn-lt"/>
                        </a:rPr>
                        <a:t>oproepen</a:t>
                      </a:r>
                      <a:endParaRPr lang="en-US" sz="1600" dirty="0">
                        <a:solidFill>
                          <a:schemeClr val="bg1"/>
                        </a:solidFill>
                        <a:latin typeface="+mn-lt"/>
                      </a:endParaRPr>
                    </a:p>
                  </a:txBody>
                  <a:tcPr>
                    <a:solidFill>
                      <a:srgbClr val="80CD29"/>
                    </a:solidFill>
                  </a:tcPr>
                </a:tc>
                <a:tc>
                  <a:txBody>
                    <a:bodyPr/>
                    <a:lstStyle/>
                    <a:p>
                      <a:r>
                        <a:rPr lang="en-US" sz="1600" dirty="0">
                          <a:solidFill>
                            <a:schemeClr val="bg1"/>
                          </a:solidFill>
                          <a:latin typeface="+mn-lt"/>
                        </a:rPr>
                        <a:t>Binnen 1 </a:t>
                      </a:r>
                      <a:r>
                        <a:rPr lang="en-US" sz="1600" dirty="0" err="1">
                          <a:solidFill>
                            <a:schemeClr val="bg1"/>
                          </a:solidFill>
                          <a:latin typeface="+mn-lt"/>
                        </a:rPr>
                        <a:t>uur</a:t>
                      </a:r>
                      <a:r>
                        <a:rPr lang="en-US" sz="1600" dirty="0">
                          <a:solidFill>
                            <a:schemeClr val="bg1"/>
                          </a:solidFill>
                          <a:latin typeface="+mn-lt"/>
                        </a:rPr>
                        <a:t> </a:t>
                      </a:r>
                      <a:r>
                        <a:rPr lang="en-US" sz="1600" dirty="0" err="1">
                          <a:solidFill>
                            <a:schemeClr val="bg1"/>
                          </a:solidFill>
                          <a:latin typeface="+mn-lt"/>
                        </a:rPr>
                        <a:t>na</a:t>
                      </a:r>
                      <a:r>
                        <a:rPr lang="en-US" sz="1600" dirty="0">
                          <a:solidFill>
                            <a:schemeClr val="bg1"/>
                          </a:solidFill>
                          <a:latin typeface="+mn-lt"/>
                        </a:rPr>
                        <a:t> </a:t>
                      </a:r>
                      <a:r>
                        <a:rPr lang="en-US" sz="1600" dirty="0" err="1">
                          <a:solidFill>
                            <a:schemeClr val="bg1"/>
                          </a:solidFill>
                          <a:latin typeface="+mn-lt"/>
                        </a:rPr>
                        <a:t>ontvangst</a:t>
                      </a:r>
                      <a:endParaRPr lang="en-US" sz="1600" dirty="0">
                        <a:solidFill>
                          <a:schemeClr val="bg1"/>
                        </a:solidFill>
                        <a:latin typeface="+mn-lt"/>
                      </a:endParaRPr>
                    </a:p>
                  </a:txBody>
                  <a:tcPr>
                    <a:solidFill>
                      <a:srgbClr val="80CD29"/>
                    </a:solidFill>
                  </a:tcPr>
                </a:tc>
                <a:tc>
                  <a:txBody>
                    <a:bodyPr/>
                    <a:lstStyle/>
                    <a:p>
                      <a:r>
                        <a:rPr lang="en-US" sz="1600" dirty="0">
                          <a:solidFill>
                            <a:schemeClr val="bg1"/>
                          </a:solidFill>
                          <a:latin typeface="+mn-lt"/>
                        </a:rPr>
                        <a:t>Binnen 1 </a:t>
                      </a:r>
                      <a:r>
                        <a:rPr lang="en-US" sz="1600" dirty="0" err="1">
                          <a:solidFill>
                            <a:schemeClr val="bg1"/>
                          </a:solidFill>
                          <a:latin typeface="+mn-lt"/>
                        </a:rPr>
                        <a:t>uur</a:t>
                      </a:r>
                      <a:r>
                        <a:rPr lang="en-US" sz="1600" dirty="0">
                          <a:solidFill>
                            <a:schemeClr val="bg1"/>
                          </a:solidFill>
                          <a:latin typeface="+mn-lt"/>
                        </a:rPr>
                        <a:t> </a:t>
                      </a:r>
                      <a:r>
                        <a:rPr lang="en-US" sz="1600" dirty="0" err="1">
                          <a:solidFill>
                            <a:schemeClr val="bg1"/>
                          </a:solidFill>
                          <a:latin typeface="+mn-lt"/>
                        </a:rPr>
                        <a:t>na</a:t>
                      </a:r>
                      <a:r>
                        <a:rPr lang="en-US" sz="1600" dirty="0">
                          <a:solidFill>
                            <a:schemeClr val="bg1"/>
                          </a:solidFill>
                          <a:latin typeface="+mn-lt"/>
                        </a:rPr>
                        <a:t> </a:t>
                      </a:r>
                      <a:r>
                        <a:rPr lang="en-US" sz="1600" dirty="0" err="1">
                          <a:solidFill>
                            <a:schemeClr val="bg1"/>
                          </a:solidFill>
                          <a:latin typeface="+mn-lt"/>
                        </a:rPr>
                        <a:t>ontvangst</a:t>
                      </a:r>
                      <a:endParaRPr lang="en-US" sz="1600" dirty="0">
                        <a:solidFill>
                          <a:schemeClr val="bg1"/>
                        </a:solidFill>
                        <a:latin typeface="+mn-lt"/>
                      </a:endParaRPr>
                    </a:p>
                  </a:txBody>
                  <a:tcPr>
                    <a:solidFill>
                      <a:srgbClr val="80CD29"/>
                    </a:solidFill>
                  </a:tcPr>
                </a:tc>
                <a:extLst>
                  <a:ext uri="{0D108BD9-81ED-4DB2-BD59-A6C34878D82A}">
                    <a16:rowId xmlns:a16="http://schemas.microsoft.com/office/drawing/2014/main" val="1850186505"/>
                  </a:ext>
                </a:extLst>
              </a:tr>
              <a:tr h="550363">
                <a:tc>
                  <a:txBody>
                    <a:bodyPr/>
                    <a:lstStyle/>
                    <a:p>
                      <a:r>
                        <a:rPr lang="en-US" sz="1600" dirty="0" err="1">
                          <a:solidFill>
                            <a:schemeClr val="bg1"/>
                          </a:solidFill>
                          <a:latin typeface="+mn-lt"/>
                        </a:rPr>
                        <a:t>Niet-dringende</a:t>
                      </a:r>
                      <a:r>
                        <a:rPr lang="en-US" sz="1600" dirty="0">
                          <a:solidFill>
                            <a:schemeClr val="bg1"/>
                          </a:solidFill>
                          <a:latin typeface="+mn-lt"/>
                        </a:rPr>
                        <a:t> </a:t>
                      </a:r>
                      <a:r>
                        <a:rPr lang="en-US" sz="1600" dirty="0" err="1">
                          <a:solidFill>
                            <a:schemeClr val="bg1"/>
                          </a:solidFill>
                          <a:latin typeface="+mn-lt"/>
                        </a:rPr>
                        <a:t>telefonische</a:t>
                      </a:r>
                      <a:r>
                        <a:rPr lang="en-US" sz="1600" dirty="0">
                          <a:solidFill>
                            <a:schemeClr val="bg1"/>
                          </a:solidFill>
                          <a:latin typeface="+mn-lt"/>
                        </a:rPr>
                        <a:t> </a:t>
                      </a:r>
                      <a:r>
                        <a:rPr lang="en-US" sz="1600" dirty="0" err="1">
                          <a:solidFill>
                            <a:schemeClr val="bg1"/>
                          </a:solidFill>
                          <a:latin typeface="+mn-lt"/>
                        </a:rPr>
                        <a:t>oproepen</a:t>
                      </a:r>
                      <a:endParaRPr lang="en-US" sz="1600" dirty="0">
                        <a:solidFill>
                          <a:schemeClr val="bg1"/>
                        </a:solidFill>
                        <a:latin typeface="+mn-lt"/>
                      </a:endParaRPr>
                    </a:p>
                  </a:txBody>
                  <a:tcPr>
                    <a:solidFill>
                      <a:srgbClr val="80CD29"/>
                    </a:solidFill>
                  </a:tcPr>
                </a:tc>
                <a:tc>
                  <a:txBody>
                    <a:bodyPr/>
                    <a:lstStyle/>
                    <a:p>
                      <a:r>
                        <a:rPr lang="en-US" sz="1600" dirty="0">
                          <a:solidFill>
                            <a:schemeClr val="bg1"/>
                          </a:solidFill>
                          <a:latin typeface="+mn-lt"/>
                        </a:rPr>
                        <a:t>Binnen 24 </a:t>
                      </a:r>
                      <a:r>
                        <a:rPr lang="en-US" sz="1600" dirty="0" err="1">
                          <a:solidFill>
                            <a:schemeClr val="bg1"/>
                          </a:solidFill>
                          <a:latin typeface="+mn-lt"/>
                        </a:rPr>
                        <a:t>uur</a:t>
                      </a:r>
                      <a:r>
                        <a:rPr lang="en-US" sz="1600" dirty="0">
                          <a:solidFill>
                            <a:schemeClr val="bg1"/>
                          </a:solidFill>
                          <a:latin typeface="+mn-lt"/>
                        </a:rPr>
                        <a:t> of </a:t>
                      </a:r>
                      <a:r>
                        <a:rPr lang="en-US" sz="1600" dirty="0" err="1">
                          <a:solidFill>
                            <a:schemeClr val="bg1"/>
                          </a:solidFill>
                          <a:latin typeface="+mn-lt"/>
                        </a:rPr>
                        <a:t>eerstvolgende</a:t>
                      </a:r>
                      <a:r>
                        <a:rPr lang="en-US" sz="1600" dirty="0">
                          <a:solidFill>
                            <a:schemeClr val="bg1"/>
                          </a:solidFill>
                          <a:latin typeface="+mn-lt"/>
                        </a:rPr>
                        <a:t> </a:t>
                      </a:r>
                      <a:r>
                        <a:rPr lang="en-US" sz="1600" dirty="0" err="1">
                          <a:solidFill>
                            <a:schemeClr val="bg1"/>
                          </a:solidFill>
                          <a:latin typeface="+mn-lt"/>
                        </a:rPr>
                        <a:t>werkdag</a:t>
                      </a:r>
                      <a:endParaRPr lang="en-US" sz="1600" dirty="0">
                        <a:solidFill>
                          <a:schemeClr val="bg1"/>
                        </a:solidFill>
                        <a:latin typeface="+mn-lt"/>
                      </a:endParaRPr>
                    </a:p>
                  </a:txBody>
                  <a:tcPr>
                    <a:solidFill>
                      <a:srgbClr val="80CD29"/>
                    </a:solidFill>
                  </a:tcPr>
                </a:tc>
                <a:tc>
                  <a:txBody>
                    <a:bodyPr/>
                    <a:lstStyle/>
                    <a:p>
                      <a:r>
                        <a:rPr lang="en-US" sz="1600" dirty="0">
                          <a:solidFill>
                            <a:schemeClr val="bg1"/>
                          </a:solidFill>
                          <a:latin typeface="+mn-lt"/>
                        </a:rPr>
                        <a:t>Binnen 24 </a:t>
                      </a:r>
                      <a:r>
                        <a:rPr lang="en-US" sz="1600" dirty="0" err="1">
                          <a:solidFill>
                            <a:schemeClr val="bg1"/>
                          </a:solidFill>
                          <a:latin typeface="+mn-lt"/>
                        </a:rPr>
                        <a:t>uur</a:t>
                      </a:r>
                      <a:r>
                        <a:rPr lang="en-US" sz="1600" dirty="0">
                          <a:solidFill>
                            <a:schemeClr val="bg1"/>
                          </a:solidFill>
                          <a:latin typeface="+mn-lt"/>
                        </a:rPr>
                        <a:t> of </a:t>
                      </a:r>
                      <a:r>
                        <a:rPr lang="en-US" sz="1600" dirty="0" err="1">
                          <a:solidFill>
                            <a:schemeClr val="bg1"/>
                          </a:solidFill>
                          <a:latin typeface="+mn-lt"/>
                        </a:rPr>
                        <a:t>eerstvolgende</a:t>
                      </a:r>
                      <a:r>
                        <a:rPr lang="en-US" sz="1600" dirty="0">
                          <a:solidFill>
                            <a:schemeClr val="bg1"/>
                          </a:solidFill>
                          <a:latin typeface="+mn-lt"/>
                        </a:rPr>
                        <a:t> </a:t>
                      </a:r>
                      <a:r>
                        <a:rPr lang="en-US" sz="1600" dirty="0" err="1">
                          <a:solidFill>
                            <a:schemeClr val="bg1"/>
                          </a:solidFill>
                          <a:latin typeface="+mn-lt"/>
                        </a:rPr>
                        <a:t>werkdag</a:t>
                      </a:r>
                      <a:endParaRPr lang="en-US" sz="1600" dirty="0">
                        <a:solidFill>
                          <a:schemeClr val="bg1"/>
                        </a:solidFill>
                        <a:latin typeface="+mn-lt"/>
                      </a:endParaRPr>
                    </a:p>
                  </a:txBody>
                  <a:tcPr>
                    <a:solidFill>
                      <a:srgbClr val="80CD29"/>
                    </a:solidFill>
                  </a:tcPr>
                </a:tc>
                <a:extLst>
                  <a:ext uri="{0D108BD9-81ED-4DB2-BD59-A6C34878D82A}">
                    <a16:rowId xmlns:a16="http://schemas.microsoft.com/office/drawing/2014/main" val="1935211547"/>
                  </a:ext>
                </a:extLst>
              </a:tr>
              <a:tr h="2323268">
                <a:tc>
                  <a:txBody>
                    <a:bodyPr/>
                    <a:lstStyle/>
                    <a:p>
                      <a:r>
                        <a:rPr lang="en-US" sz="1600" dirty="0">
                          <a:solidFill>
                            <a:schemeClr val="bg1"/>
                          </a:solidFill>
                          <a:latin typeface="+mn-lt"/>
                        </a:rPr>
                        <a:t>Is </a:t>
                      </a:r>
                      <a:r>
                        <a:rPr lang="en-US" sz="1600" dirty="0" err="1">
                          <a:solidFill>
                            <a:schemeClr val="bg1"/>
                          </a:solidFill>
                          <a:latin typeface="+mn-lt"/>
                        </a:rPr>
                        <a:t>dit</a:t>
                      </a:r>
                      <a:r>
                        <a:rPr lang="en-US" sz="1600" dirty="0">
                          <a:solidFill>
                            <a:schemeClr val="bg1"/>
                          </a:solidFill>
                          <a:latin typeface="+mn-lt"/>
                        </a:rPr>
                        <a:t> </a:t>
                      </a:r>
                      <a:r>
                        <a:rPr lang="en-US" sz="1600" dirty="0" err="1">
                          <a:solidFill>
                            <a:schemeClr val="bg1"/>
                          </a:solidFill>
                          <a:latin typeface="+mn-lt"/>
                        </a:rPr>
                        <a:t>niet</a:t>
                      </a:r>
                      <a:r>
                        <a:rPr lang="en-US" sz="1600" dirty="0">
                          <a:solidFill>
                            <a:schemeClr val="bg1"/>
                          </a:solidFill>
                          <a:latin typeface="+mn-lt"/>
                        </a:rPr>
                        <a:t> </a:t>
                      </a:r>
                      <a:r>
                        <a:rPr lang="en-US" sz="1600" dirty="0" err="1">
                          <a:solidFill>
                            <a:schemeClr val="bg1"/>
                          </a:solidFill>
                          <a:latin typeface="+mn-lt"/>
                        </a:rPr>
                        <a:t>te</a:t>
                      </a:r>
                      <a:r>
                        <a:rPr lang="en-US" sz="1600" dirty="0">
                          <a:solidFill>
                            <a:schemeClr val="bg1"/>
                          </a:solidFill>
                          <a:latin typeface="+mn-lt"/>
                        </a:rPr>
                        <a:t> </a:t>
                      </a:r>
                      <a:r>
                        <a:rPr lang="en-US" sz="1600" dirty="0" err="1">
                          <a:solidFill>
                            <a:schemeClr val="bg1"/>
                          </a:solidFill>
                          <a:latin typeface="+mn-lt"/>
                        </a:rPr>
                        <a:t>realiseren</a:t>
                      </a:r>
                      <a:r>
                        <a:rPr lang="en-US" sz="1600" dirty="0">
                          <a:solidFill>
                            <a:schemeClr val="bg1"/>
                          </a:solidFill>
                          <a:latin typeface="+mn-lt"/>
                        </a:rPr>
                        <a:t>?</a:t>
                      </a:r>
                    </a:p>
                  </a:txBody>
                  <a:tcPr>
                    <a:solidFill>
                      <a:srgbClr val="80CD29"/>
                    </a:solidFill>
                  </a:tcPr>
                </a:tc>
                <a:tc>
                  <a:txBody>
                    <a:bodyPr/>
                    <a:lstStyle/>
                    <a:p>
                      <a:r>
                        <a:rPr lang="en-US" sz="1600" dirty="0" err="1">
                          <a:solidFill>
                            <a:schemeClr val="bg1"/>
                          </a:solidFill>
                          <a:latin typeface="+mn-lt"/>
                        </a:rPr>
                        <a:t>Samenwerkingsverbanden</a:t>
                      </a:r>
                      <a:r>
                        <a:rPr lang="en-US" sz="1600" dirty="0">
                          <a:solidFill>
                            <a:schemeClr val="bg1"/>
                          </a:solidFill>
                          <a:latin typeface="+mn-lt"/>
                        </a:rPr>
                        <a:t>:</a:t>
                      </a:r>
                    </a:p>
                    <a:p>
                      <a:pPr marL="342900" lvl="0" indent="-342900">
                        <a:buFont typeface="Symbol" panose="05050102010706020507" pitchFamily="18" charset="2"/>
                        <a:buChar char=""/>
                      </a:pPr>
                      <a:r>
                        <a:rPr lang="nl-NL" sz="1600" dirty="0">
                          <a:solidFill>
                            <a:schemeClr val="bg1"/>
                          </a:solidFill>
                          <a:effectLst/>
                          <a:latin typeface="+mn-lt"/>
                          <a:ea typeface="Calibri" panose="020F0502020204030204" pitchFamily="34" charset="0"/>
                        </a:rPr>
                        <a:t>collega-vroedvrouw(en) binnen eenzelfde vroedvrouwenpraktijk,</a:t>
                      </a:r>
                      <a:endParaRPr lang="en-US" sz="1600" dirty="0">
                        <a:solidFill>
                          <a:schemeClr val="bg1"/>
                        </a:solidFill>
                        <a:effectLst/>
                        <a:latin typeface="+mn-lt"/>
                        <a:ea typeface="Calibri" panose="020F0502020204030204" pitchFamily="34" charset="0"/>
                      </a:endParaRPr>
                    </a:p>
                    <a:p>
                      <a:pPr marL="342900" lvl="0" indent="-342900">
                        <a:buFont typeface="Symbol" panose="05050102010706020507" pitchFamily="18" charset="2"/>
                        <a:buChar char=""/>
                      </a:pPr>
                      <a:r>
                        <a:rPr lang="nl-NL" sz="1600" dirty="0">
                          <a:solidFill>
                            <a:schemeClr val="bg1"/>
                          </a:solidFill>
                          <a:effectLst/>
                          <a:latin typeface="+mn-lt"/>
                          <a:ea typeface="Calibri" panose="020F0502020204030204" pitchFamily="34" charset="0"/>
                        </a:rPr>
                        <a:t>collega-vroedvrouw(en) uit de regio/kring</a:t>
                      </a:r>
                      <a:endParaRPr lang="en-US" sz="1600" dirty="0">
                        <a:solidFill>
                          <a:schemeClr val="bg1"/>
                        </a:solidFill>
                        <a:latin typeface="+mn-lt"/>
                      </a:endParaRPr>
                    </a:p>
                  </a:txBody>
                  <a:tcPr>
                    <a:solidFill>
                      <a:srgbClr val="80CD29"/>
                    </a:solidFill>
                  </a:tcPr>
                </a:tc>
                <a:tc>
                  <a:txBody>
                    <a:bodyPr/>
                    <a:lstStyle/>
                    <a:p>
                      <a:r>
                        <a:rPr lang="en-US" sz="1600" dirty="0" err="1">
                          <a:solidFill>
                            <a:schemeClr val="bg1"/>
                          </a:solidFill>
                          <a:latin typeface="+mn-lt"/>
                        </a:rPr>
                        <a:t>Samenwerkingsverbanden</a:t>
                      </a:r>
                      <a:r>
                        <a:rPr lang="en-US" sz="1600" dirty="0">
                          <a:solidFill>
                            <a:schemeClr val="bg1"/>
                          </a:solidFill>
                          <a:latin typeface="+mn-lt"/>
                        </a:rPr>
                        <a:t>:</a:t>
                      </a:r>
                    </a:p>
                    <a:p>
                      <a:pPr marL="342900" lvl="0" indent="-342900">
                        <a:buFont typeface="Symbol" panose="05050102010706020507" pitchFamily="18" charset="2"/>
                        <a:buChar char=""/>
                      </a:pPr>
                      <a:r>
                        <a:rPr lang="nl-NL" sz="1600" dirty="0">
                          <a:solidFill>
                            <a:schemeClr val="bg1"/>
                          </a:solidFill>
                          <a:effectLst/>
                          <a:latin typeface="+mn-lt"/>
                          <a:ea typeface="Calibri" panose="020F0502020204030204" pitchFamily="34" charset="0"/>
                        </a:rPr>
                        <a:t>collega-vroedvrouw(en) binnen eenzelfde vroedvrouwenpraktijk</a:t>
                      </a:r>
                    </a:p>
                    <a:p>
                      <a:pPr marL="342900" lvl="0" indent="-342900">
                        <a:buFont typeface="Symbol" panose="05050102010706020507" pitchFamily="18" charset="2"/>
                        <a:buChar char=""/>
                      </a:pPr>
                      <a:r>
                        <a:rPr lang="nl-NL" sz="1600" dirty="0">
                          <a:solidFill>
                            <a:schemeClr val="bg1"/>
                          </a:solidFill>
                          <a:effectLst/>
                          <a:latin typeface="+mn-lt"/>
                          <a:ea typeface="Calibri" panose="020F0502020204030204" pitchFamily="34" charset="0"/>
                        </a:rPr>
                        <a:t>collega-vroedvrouw(en) uit de regio/kring</a:t>
                      </a:r>
                    </a:p>
                    <a:p>
                      <a:pPr marL="342900" lvl="0" indent="-342900">
                        <a:buFont typeface="Symbol" panose="05050102010706020507" pitchFamily="18" charset="2"/>
                        <a:buChar char=""/>
                      </a:pPr>
                      <a:r>
                        <a:rPr lang="nl-NL" sz="1600" dirty="0">
                          <a:solidFill>
                            <a:schemeClr val="bg1"/>
                          </a:solidFill>
                          <a:latin typeface="+mn-lt"/>
                        </a:rPr>
                        <a:t>de spoedafdeling of verloskamer/materniteit van de lokale ziekenhuizen,</a:t>
                      </a:r>
                    </a:p>
                    <a:p>
                      <a:pPr marL="342900" lvl="0" indent="-342900">
                        <a:buFont typeface="Symbol" panose="05050102010706020507" pitchFamily="18" charset="2"/>
                        <a:buChar char=""/>
                      </a:pPr>
                      <a:r>
                        <a:rPr lang="nl-NL" sz="1600" dirty="0">
                          <a:solidFill>
                            <a:schemeClr val="bg1"/>
                          </a:solidFill>
                          <a:latin typeface="+mn-lt"/>
                        </a:rPr>
                        <a:t>de lokale huisartsen(wacht)post.</a:t>
                      </a:r>
                      <a:endParaRPr lang="en-US" sz="1600" dirty="0">
                        <a:solidFill>
                          <a:schemeClr val="bg1"/>
                        </a:solidFill>
                        <a:latin typeface="+mn-lt"/>
                      </a:endParaRPr>
                    </a:p>
                  </a:txBody>
                  <a:tcPr>
                    <a:solidFill>
                      <a:srgbClr val="80CD29"/>
                    </a:solidFill>
                  </a:tcPr>
                </a:tc>
                <a:extLst>
                  <a:ext uri="{0D108BD9-81ED-4DB2-BD59-A6C34878D82A}">
                    <a16:rowId xmlns:a16="http://schemas.microsoft.com/office/drawing/2014/main" val="401010929"/>
                  </a:ext>
                </a:extLst>
              </a:tr>
            </a:tbl>
          </a:graphicData>
        </a:graphic>
      </p:graphicFrame>
      <p:sp>
        <p:nvSpPr>
          <p:cNvPr id="14" name="Title 1">
            <a:extLst>
              <a:ext uri="{FF2B5EF4-FFF2-40B4-BE49-F238E27FC236}">
                <a16:creationId xmlns:a16="http://schemas.microsoft.com/office/drawing/2014/main" id="{F970437F-6B99-D0A1-36A5-008272A3B0ED}"/>
              </a:ext>
            </a:extLst>
          </p:cNvPr>
          <p:cNvSpPr>
            <a:spLocks noGrp="1"/>
          </p:cNvSpPr>
          <p:nvPr>
            <p:ph type="title"/>
          </p:nvPr>
        </p:nvSpPr>
        <p:spPr>
          <a:xfrm>
            <a:off x="838200" y="365125"/>
            <a:ext cx="10285520" cy="1325563"/>
          </a:xfrm>
        </p:spPr>
        <p:txBody>
          <a:bodyPr>
            <a:noAutofit/>
          </a:bodyPr>
          <a:lstStyle/>
          <a:p>
            <a:r>
              <a:rPr lang="en-US" sz="4000" b="1" dirty="0" err="1">
                <a:solidFill>
                  <a:srgbClr val="80CD29"/>
                </a:solidFill>
              </a:rPr>
              <a:t>Toelichting</a:t>
            </a:r>
            <a:r>
              <a:rPr lang="en-US" sz="4000" b="1" dirty="0">
                <a:solidFill>
                  <a:srgbClr val="80CD29"/>
                </a:solidFill>
              </a:rPr>
              <a:t> </a:t>
            </a:r>
            <a:r>
              <a:rPr lang="en-US" sz="4000" b="1" dirty="0" err="1">
                <a:solidFill>
                  <a:srgbClr val="80CD29"/>
                </a:solidFill>
              </a:rPr>
              <a:t>wijzigingen</a:t>
            </a:r>
            <a:r>
              <a:rPr lang="en-US" sz="4000" b="1" dirty="0">
                <a:solidFill>
                  <a:srgbClr val="80CD29"/>
                </a:solidFill>
              </a:rPr>
              <a:t> 24 </a:t>
            </a:r>
            <a:r>
              <a:rPr lang="en-US" sz="4000" b="1" dirty="0" err="1">
                <a:solidFill>
                  <a:srgbClr val="80CD29"/>
                </a:solidFill>
              </a:rPr>
              <a:t>uur</a:t>
            </a:r>
            <a:r>
              <a:rPr lang="en-US" sz="4000" b="1" dirty="0">
                <a:solidFill>
                  <a:srgbClr val="80CD29"/>
                </a:solidFill>
              </a:rPr>
              <a:t> </a:t>
            </a:r>
            <a:r>
              <a:rPr lang="en-US" sz="4000" b="1" dirty="0" err="1">
                <a:solidFill>
                  <a:srgbClr val="80CD29"/>
                </a:solidFill>
              </a:rPr>
              <a:t>beschikbaarheid</a:t>
            </a:r>
            <a:r>
              <a:rPr lang="en-US" sz="4000" b="1" dirty="0">
                <a:solidFill>
                  <a:srgbClr val="80CD29"/>
                </a:solidFill>
              </a:rPr>
              <a:t> </a:t>
            </a:r>
            <a:br>
              <a:rPr lang="en-US" sz="4000" b="1" dirty="0">
                <a:solidFill>
                  <a:srgbClr val="80CD29"/>
                </a:solidFill>
              </a:rPr>
            </a:br>
            <a:r>
              <a:rPr lang="en-US" sz="4000" b="1" dirty="0">
                <a:solidFill>
                  <a:srgbClr val="80CD29"/>
                </a:solidFill>
              </a:rPr>
              <a:t>en </a:t>
            </a:r>
            <a:r>
              <a:rPr lang="en-US" sz="4000" b="1" dirty="0" err="1">
                <a:solidFill>
                  <a:srgbClr val="80CD29"/>
                </a:solidFill>
              </a:rPr>
              <a:t>bereikbaarheid</a:t>
            </a:r>
            <a:endParaRPr lang="en-US" sz="2400" b="1" dirty="0">
              <a:solidFill>
                <a:srgbClr val="FF7C80"/>
              </a:solidFill>
            </a:endParaRPr>
          </a:p>
        </p:txBody>
      </p:sp>
    </p:spTree>
    <p:extLst>
      <p:ext uri="{BB962C8B-B14F-4D97-AF65-F5344CB8AC3E}">
        <p14:creationId xmlns:p14="http://schemas.microsoft.com/office/powerpoint/2010/main" val="2390988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CE67C997-80F2-4482-8CEE-AFC9F3183AAF}"/>
              </a:ext>
            </a:extLst>
          </p:cNvPr>
          <p:cNvCxnSpPr>
            <a:cxnSpLocks/>
          </p:cNvCxnSpPr>
          <p:nvPr/>
        </p:nvCxnSpPr>
        <p:spPr>
          <a:xfrm>
            <a:off x="838200" y="1607964"/>
            <a:ext cx="10285520" cy="0"/>
          </a:xfrm>
          <a:prstGeom prst="line">
            <a:avLst/>
          </a:prstGeom>
          <a:ln w="28575">
            <a:solidFill>
              <a:srgbClr val="80CD29"/>
            </a:solidFill>
          </a:ln>
        </p:spPr>
        <p:style>
          <a:lnRef idx="1">
            <a:schemeClr val="accent1"/>
          </a:lnRef>
          <a:fillRef idx="0">
            <a:schemeClr val="accent1"/>
          </a:fillRef>
          <a:effectRef idx="0">
            <a:schemeClr val="accent1"/>
          </a:effectRef>
          <a:fontRef idx="minor">
            <a:schemeClr val="tx1"/>
          </a:fontRef>
        </p:style>
      </p:cxnSp>
      <p:pic>
        <p:nvPicPr>
          <p:cNvPr id="7" name="Afbeelding 6">
            <a:extLst>
              <a:ext uri="{FF2B5EF4-FFF2-40B4-BE49-F238E27FC236}">
                <a16:creationId xmlns:a16="http://schemas.microsoft.com/office/drawing/2014/main" id="{BB6A48E8-BE29-485E-805F-8CF41E6F19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3777" y="230188"/>
            <a:ext cx="1099886" cy="1100319"/>
          </a:xfrm>
          <a:prstGeom prst="rect">
            <a:avLst/>
          </a:prstGeom>
        </p:spPr>
      </p:pic>
      <p:sp>
        <p:nvSpPr>
          <p:cNvPr id="4" name="Content Placeholder 2">
            <a:extLst>
              <a:ext uri="{FF2B5EF4-FFF2-40B4-BE49-F238E27FC236}">
                <a16:creationId xmlns:a16="http://schemas.microsoft.com/office/drawing/2014/main" id="{5376F3E2-3AF0-0F0E-018B-E8D3EF1FAF41}"/>
              </a:ext>
            </a:extLst>
          </p:cNvPr>
          <p:cNvSpPr txBox="1">
            <a:spLocks/>
          </p:cNvSpPr>
          <p:nvPr/>
        </p:nvSpPr>
        <p:spPr>
          <a:xfrm>
            <a:off x="838200" y="1885422"/>
            <a:ext cx="10285520" cy="46074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sz="1600" b="1" dirty="0">
                <a:effectLst/>
                <a:latin typeface="Calibri" panose="020F0502020204030204" pitchFamily="34" charset="0"/>
                <a:ea typeface="Calibri" panose="020F0502020204030204" pitchFamily="34" charset="0"/>
              </a:rPr>
              <a:t>Duidelijke afspraken m.b.t. samenwerking</a:t>
            </a:r>
          </a:p>
          <a:p>
            <a:pPr marL="0" indent="0">
              <a:buNone/>
            </a:pPr>
            <a:r>
              <a:rPr lang="nl-NL" sz="1600" dirty="0">
                <a:effectLst/>
                <a:latin typeface="Calibri" panose="020F0502020204030204" pitchFamily="34" charset="0"/>
                <a:ea typeface="Calibri" panose="020F0502020204030204" pitchFamily="34" charset="0"/>
              </a:rPr>
              <a:t>Het de verantwoordelijkheid van de GPL-vroedvrouw om duidelijke afspraken te maken met de relevante actoren binnen de samenwerkingsverbanden omtrent de doorverwijzing. Deze omvatten (niet uitsluitend):</a:t>
            </a:r>
            <a:endParaRPr lang="en-US" sz="1600" dirty="0">
              <a:effectLst/>
              <a:latin typeface="Calibri" panose="020F0502020204030204" pitchFamily="34" charset="0"/>
              <a:ea typeface="Calibri" panose="020F0502020204030204" pitchFamily="34" charset="0"/>
            </a:endParaRPr>
          </a:p>
          <a:p>
            <a:r>
              <a:rPr lang="nl-NL" sz="1600" dirty="0">
                <a:effectLst/>
                <a:latin typeface="Calibri" panose="020F0502020204030204" pitchFamily="34" charset="0"/>
                <a:ea typeface="Calibri" panose="020F0502020204030204" pitchFamily="34" charset="0"/>
              </a:rPr>
              <a:t>Indien samengewerkt wordt met andere collega-vroedvrouwen binnen dezelfde vroedvrouwenpraktijk of uit de regio/kring, dienen afspraken gemaakt te worden over de terugkoppeling van de verleende zorg bij vervanging.</a:t>
            </a:r>
          </a:p>
          <a:p>
            <a:r>
              <a:rPr lang="nl-NL" sz="1600" dirty="0">
                <a:effectLst/>
                <a:latin typeface="Calibri" panose="020F0502020204030204" pitchFamily="34" charset="0"/>
                <a:ea typeface="Calibri" panose="020F0502020204030204" pitchFamily="34" charset="0"/>
              </a:rPr>
              <a:t>Indien doorverwezen wordt naar het lokale ziekenhuis of de lokale huisartsenwachtpost, worden eerstelijnsvroedvrouwen aangemoedigd om hun dienstverlening voor te stellen.</a:t>
            </a:r>
            <a:endParaRPr lang="en-US" sz="1600" dirty="0">
              <a:effectLst/>
              <a:latin typeface="Calibri" panose="020F0502020204030204" pitchFamily="34" charset="0"/>
              <a:ea typeface="Calibri" panose="020F0502020204030204" pitchFamily="34" charset="0"/>
            </a:endParaRPr>
          </a:p>
        </p:txBody>
      </p:sp>
      <p:sp>
        <p:nvSpPr>
          <p:cNvPr id="6" name="Title 1">
            <a:extLst>
              <a:ext uri="{FF2B5EF4-FFF2-40B4-BE49-F238E27FC236}">
                <a16:creationId xmlns:a16="http://schemas.microsoft.com/office/drawing/2014/main" id="{7C4F0550-C448-E8E4-489D-26CB1B5AAF9B}"/>
              </a:ext>
            </a:extLst>
          </p:cNvPr>
          <p:cNvSpPr>
            <a:spLocks noGrp="1"/>
          </p:cNvSpPr>
          <p:nvPr>
            <p:ph type="title"/>
          </p:nvPr>
        </p:nvSpPr>
        <p:spPr>
          <a:xfrm>
            <a:off x="838200" y="365125"/>
            <a:ext cx="10285520" cy="1325563"/>
          </a:xfrm>
        </p:spPr>
        <p:txBody>
          <a:bodyPr>
            <a:noAutofit/>
          </a:bodyPr>
          <a:lstStyle/>
          <a:p>
            <a:r>
              <a:rPr lang="en-US" sz="4000" b="1" dirty="0" err="1">
                <a:solidFill>
                  <a:srgbClr val="80CD29"/>
                </a:solidFill>
              </a:rPr>
              <a:t>Toelichting</a:t>
            </a:r>
            <a:r>
              <a:rPr lang="en-US" sz="4000" b="1" dirty="0">
                <a:solidFill>
                  <a:srgbClr val="80CD29"/>
                </a:solidFill>
              </a:rPr>
              <a:t> </a:t>
            </a:r>
            <a:r>
              <a:rPr lang="en-US" sz="4000" b="1" dirty="0" err="1">
                <a:solidFill>
                  <a:srgbClr val="80CD29"/>
                </a:solidFill>
              </a:rPr>
              <a:t>wijzigingen</a:t>
            </a:r>
            <a:r>
              <a:rPr lang="en-US" sz="4000" b="1" dirty="0">
                <a:solidFill>
                  <a:srgbClr val="80CD29"/>
                </a:solidFill>
              </a:rPr>
              <a:t> 24 </a:t>
            </a:r>
            <a:r>
              <a:rPr lang="en-US" sz="4000" b="1" dirty="0" err="1">
                <a:solidFill>
                  <a:srgbClr val="80CD29"/>
                </a:solidFill>
              </a:rPr>
              <a:t>uur</a:t>
            </a:r>
            <a:r>
              <a:rPr lang="en-US" sz="4000" b="1" dirty="0">
                <a:solidFill>
                  <a:srgbClr val="80CD29"/>
                </a:solidFill>
              </a:rPr>
              <a:t> </a:t>
            </a:r>
            <a:r>
              <a:rPr lang="en-US" sz="4000" b="1" dirty="0" err="1">
                <a:solidFill>
                  <a:srgbClr val="80CD29"/>
                </a:solidFill>
              </a:rPr>
              <a:t>beschikbaarheid</a:t>
            </a:r>
            <a:r>
              <a:rPr lang="en-US" sz="4000" b="1" dirty="0">
                <a:solidFill>
                  <a:srgbClr val="80CD29"/>
                </a:solidFill>
              </a:rPr>
              <a:t> </a:t>
            </a:r>
            <a:br>
              <a:rPr lang="en-US" sz="4000" b="1" dirty="0">
                <a:solidFill>
                  <a:srgbClr val="80CD29"/>
                </a:solidFill>
              </a:rPr>
            </a:br>
            <a:r>
              <a:rPr lang="en-US" sz="4000" b="1" dirty="0">
                <a:solidFill>
                  <a:srgbClr val="80CD29"/>
                </a:solidFill>
              </a:rPr>
              <a:t>en </a:t>
            </a:r>
            <a:r>
              <a:rPr lang="en-US" sz="4000" b="1" dirty="0" err="1">
                <a:solidFill>
                  <a:srgbClr val="80CD29"/>
                </a:solidFill>
              </a:rPr>
              <a:t>bereikbaarheid</a:t>
            </a:r>
            <a:endParaRPr lang="en-US" sz="2400" b="1" dirty="0">
              <a:solidFill>
                <a:srgbClr val="FF7C80"/>
              </a:solidFill>
            </a:endParaRPr>
          </a:p>
        </p:txBody>
      </p:sp>
    </p:spTree>
    <p:extLst>
      <p:ext uri="{BB962C8B-B14F-4D97-AF65-F5344CB8AC3E}">
        <p14:creationId xmlns:p14="http://schemas.microsoft.com/office/powerpoint/2010/main" val="2497547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CE67C997-80F2-4482-8CEE-AFC9F3183AAF}"/>
              </a:ext>
            </a:extLst>
          </p:cNvPr>
          <p:cNvCxnSpPr>
            <a:cxnSpLocks/>
          </p:cNvCxnSpPr>
          <p:nvPr/>
        </p:nvCxnSpPr>
        <p:spPr>
          <a:xfrm>
            <a:off x="838200" y="1607964"/>
            <a:ext cx="10285520" cy="0"/>
          </a:xfrm>
          <a:prstGeom prst="line">
            <a:avLst/>
          </a:prstGeom>
          <a:ln w="28575">
            <a:solidFill>
              <a:srgbClr val="80CD29"/>
            </a:solidFill>
          </a:ln>
        </p:spPr>
        <p:style>
          <a:lnRef idx="1">
            <a:schemeClr val="accent1"/>
          </a:lnRef>
          <a:fillRef idx="0">
            <a:schemeClr val="accent1"/>
          </a:fillRef>
          <a:effectRef idx="0">
            <a:schemeClr val="accent1"/>
          </a:effectRef>
          <a:fontRef idx="minor">
            <a:schemeClr val="tx1"/>
          </a:fontRef>
        </p:style>
      </p:cxnSp>
      <p:pic>
        <p:nvPicPr>
          <p:cNvPr id="7" name="Afbeelding 6">
            <a:extLst>
              <a:ext uri="{FF2B5EF4-FFF2-40B4-BE49-F238E27FC236}">
                <a16:creationId xmlns:a16="http://schemas.microsoft.com/office/drawing/2014/main" id="{BB6A48E8-BE29-485E-805F-8CF41E6F19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3777" y="230188"/>
            <a:ext cx="1099886" cy="1100319"/>
          </a:xfrm>
          <a:prstGeom prst="rect">
            <a:avLst/>
          </a:prstGeom>
        </p:spPr>
      </p:pic>
      <p:sp>
        <p:nvSpPr>
          <p:cNvPr id="4" name="Content Placeholder 2">
            <a:extLst>
              <a:ext uri="{FF2B5EF4-FFF2-40B4-BE49-F238E27FC236}">
                <a16:creationId xmlns:a16="http://schemas.microsoft.com/office/drawing/2014/main" id="{5376F3E2-3AF0-0F0E-018B-E8D3EF1FAF41}"/>
              </a:ext>
            </a:extLst>
          </p:cNvPr>
          <p:cNvSpPr txBox="1">
            <a:spLocks/>
          </p:cNvSpPr>
          <p:nvPr/>
        </p:nvSpPr>
        <p:spPr>
          <a:xfrm>
            <a:off x="838200" y="1885422"/>
            <a:ext cx="10285520" cy="46074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sz="1600" b="1" dirty="0">
                <a:latin typeface="Calibri" panose="020F0502020204030204" pitchFamily="34" charset="0"/>
                <a:ea typeface="Calibri" panose="020F0502020204030204" pitchFamily="34" charset="0"/>
              </a:rPr>
              <a:t>Triage </a:t>
            </a:r>
          </a:p>
          <a:p>
            <a:r>
              <a:rPr lang="nl-NL" sz="1600" dirty="0">
                <a:latin typeface="Calibri" panose="020F0502020204030204" pitchFamily="34" charset="0"/>
                <a:ea typeface="Calibri" panose="020F0502020204030204" pitchFamily="34" charset="0"/>
              </a:rPr>
              <a:t>De GPL-vroedvrouw maakt een triage tussen dringende en niet-dringende zorgvragen en een inschatting of deze telefonisch beantwoord kunnen worden of via een consultatie thuis of in de praktijk. </a:t>
            </a:r>
          </a:p>
          <a:p>
            <a:r>
              <a:rPr lang="nl-NL" sz="1600" dirty="0">
                <a:effectLst/>
                <a:latin typeface="Calibri" panose="020F0502020204030204" pitchFamily="34" charset="0"/>
                <a:ea typeface="Calibri" panose="020F0502020204030204" pitchFamily="34" charset="0"/>
              </a:rPr>
              <a:t>Het is de verantwoordelijkheid van de GPL-vroedvrouw om de triage tussen dringende en niet-dringende oproepen te doen. </a:t>
            </a:r>
          </a:p>
          <a:p>
            <a:r>
              <a:rPr lang="nl-BE" sz="1600" dirty="0">
                <a:effectLst/>
                <a:latin typeface="Calibri" panose="020F0502020204030204" pitchFamily="34" charset="0"/>
                <a:ea typeface="Calibri" panose="020F0502020204030204" pitchFamily="34" charset="0"/>
              </a:rPr>
              <a:t>Bij het onderscheiden van dringende en niet-dringende oproepen speelt patiënten-educatie tijdens de gezondheidsvoorlichting van de vroedvrouw een essentiële rol. De cliënt dient dan ook voldoende geïnformeerd te worden </a:t>
            </a:r>
            <a:r>
              <a:rPr lang="nl-NL" sz="1600" dirty="0">
                <a:effectLst/>
                <a:latin typeface="Calibri" panose="020F0502020204030204" pitchFamily="34" charset="0"/>
                <a:ea typeface="Calibri" panose="020F0502020204030204" pitchFamily="34" charset="0"/>
              </a:rPr>
              <a:t>over dringende zorgsituaties en hoe met deze situaties om te gaan (bv. welke zorgverlener/zorginstantie wanneer hiervoor te contacteren, </a:t>
            </a:r>
            <a:r>
              <a:rPr lang="nl-BE" sz="1600" dirty="0">
                <a:effectLst/>
                <a:latin typeface="Calibri" panose="020F0502020204030204" pitchFamily="34" charset="0"/>
                <a:ea typeface="Calibri" panose="020F0502020204030204" pitchFamily="34" charset="0"/>
              </a:rPr>
              <a:t>bij welke symptomen zij meteen naar het ziekenhuis moet gaan). </a:t>
            </a:r>
          </a:p>
          <a:p>
            <a:r>
              <a:rPr lang="nl-BE" sz="1600" dirty="0">
                <a:effectLst/>
                <a:latin typeface="Calibri" panose="020F0502020204030204" pitchFamily="34" charset="0"/>
                <a:ea typeface="Calibri" panose="020F0502020204030204" pitchFamily="34" charset="0"/>
              </a:rPr>
              <a:t>De zorg die de vroedvrouw verleent dient niet enkel de veiligheid en kwaliteit van zorg voor moeder en kind te waarborgen, maar ook telkens rekening te houden met de verantwoordelijkheid en veiligheid van de vroedvrouw en haar beroep. </a:t>
            </a:r>
            <a:endParaRPr lang="en-US" sz="1600" dirty="0">
              <a:effectLst/>
              <a:latin typeface="Calibri" panose="020F0502020204030204" pitchFamily="34" charset="0"/>
              <a:ea typeface="Calibri" panose="020F0502020204030204" pitchFamily="34" charset="0"/>
            </a:endParaRPr>
          </a:p>
          <a:p>
            <a:endParaRPr lang="en-US" sz="1600" dirty="0">
              <a:latin typeface="Calibri" panose="020F0502020204030204" pitchFamily="34" charset="0"/>
              <a:ea typeface="Calibri" panose="020F0502020204030204" pitchFamily="34" charset="0"/>
            </a:endParaRPr>
          </a:p>
        </p:txBody>
      </p:sp>
      <p:sp>
        <p:nvSpPr>
          <p:cNvPr id="6" name="Title 1">
            <a:extLst>
              <a:ext uri="{FF2B5EF4-FFF2-40B4-BE49-F238E27FC236}">
                <a16:creationId xmlns:a16="http://schemas.microsoft.com/office/drawing/2014/main" id="{DD4FEF02-6E80-CD84-4151-B6173A331E60}"/>
              </a:ext>
            </a:extLst>
          </p:cNvPr>
          <p:cNvSpPr>
            <a:spLocks noGrp="1"/>
          </p:cNvSpPr>
          <p:nvPr>
            <p:ph type="title"/>
          </p:nvPr>
        </p:nvSpPr>
        <p:spPr>
          <a:xfrm>
            <a:off x="838200" y="365125"/>
            <a:ext cx="10285520" cy="1325563"/>
          </a:xfrm>
        </p:spPr>
        <p:txBody>
          <a:bodyPr>
            <a:noAutofit/>
          </a:bodyPr>
          <a:lstStyle/>
          <a:p>
            <a:r>
              <a:rPr lang="en-US" sz="4000" b="1" dirty="0" err="1">
                <a:solidFill>
                  <a:srgbClr val="80CD29"/>
                </a:solidFill>
              </a:rPr>
              <a:t>Toelichting</a:t>
            </a:r>
            <a:r>
              <a:rPr lang="en-US" sz="4000" b="1" dirty="0">
                <a:solidFill>
                  <a:srgbClr val="80CD29"/>
                </a:solidFill>
              </a:rPr>
              <a:t> </a:t>
            </a:r>
            <a:r>
              <a:rPr lang="en-US" sz="4000" b="1" dirty="0" err="1">
                <a:solidFill>
                  <a:srgbClr val="80CD29"/>
                </a:solidFill>
              </a:rPr>
              <a:t>wijzigingen</a:t>
            </a:r>
            <a:r>
              <a:rPr lang="en-US" sz="4000" b="1" dirty="0">
                <a:solidFill>
                  <a:srgbClr val="80CD29"/>
                </a:solidFill>
              </a:rPr>
              <a:t> 24 </a:t>
            </a:r>
            <a:r>
              <a:rPr lang="en-US" sz="4000" b="1" dirty="0" err="1">
                <a:solidFill>
                  <a:srgbClr val="80CD29"/>
                </a:solidFill>
              </a:rPr>
              <a:t>uur</a:t>
            </a:r>
            <a:r>
              <a:rPr lang="en-US" sz="4000" b="1" dirty="0">
                <a:solidFill>
                  <a:srgbClr val="80CD29"/>
                </a:solidFill>
              </a:rPr>
              <a:t> </a:t>
            </a:r>
            <a:r>
              <a:rPr lang="en-US" sz="4000" b="1" dirty="0" err="1">
                <a:solidFill>
                  <a:srgbClr val="80CD29"/>
                </a:solidFill>
              </a:rPr>
              <a:t>beschikbaarheid</a:t>
            </a:r>
            <a:r>
              <a:rPr lang="en-US" sz="4000" b="1" dirty="0">
                <a:solidFill>
                  <a:srgbClr val="80CD29"/>
                </a:solidFill>
              </a:rPr>
              <a:t> </a:t>
            </a:r>
            <a:br>
              <a:rPr lang="en-US" sz="4000" b="1" dirty="0">
                <a:solidFill>
                  <a:srgbClr val="80CD29"/>
                </a:solidFill>
              </a:rPr>
            </a:br>
            <a:r>
              <a:rPr lang="en-US" sz="4000" b="1" dirty="0">
                <a:solidFill>
                  <a:srgbClr val="80CD29"/>
                </a:solidFill>
              </a:rPr>
              <a:t>en </a:t>
            </a:r>
            <a:r>
              <a:rPr lang="en-US" sz="4000" b="1" dirty="0" err="1">
                <a:solidFill>
                  <a:srgbClr val="80CD29"/>
                </a:solidFill>
              </a:rPr>
              <a:t>bereikbaarheid</a:t>
            </a:r>
            <a:endParaRPr lang="en-US" sz="2400" b="1" dirty="0">
              <a:solidFill>
                <a:srgbClr val="FF7C80"/>
              </a:solidFill>
            </a:endParaRPr>
          </a:p>
        </p:txBody>
      </p:sp>
    </p:spTree>
    <p:extLst>
      <p:ext uri="{BB962C8B-B14F-4D97-AF65-F5344CB8AC3E}">
        <p14:creationId xmlns:p14="http://schemas.microsoft.com/office/powerpoint/2010/main" val="1801848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CE67C997-80F2-4482-8CEE-AFC9F3183AAF}"/>
              </a:ext>
            </a:extLst>
          </p:cNvPr>
          <p:cNvCxnSpPr>
            <a:cxnSpLocks/>
          </p:cNvCxnSpPr>
          <p:nvPr/>
        </p:nvCxnSpPr>
        <p:spPr>
          <a:xfrm>
            <a:off x="838200" y="1607964"/>
            <a:ext cx="10285520" cy="0"/>
          </a:xfrm>
          <a:prstGeom prst="line">
            <a:avLst/>
          </a:prstGeom>
          <a:ln w="28575">
            <a:solidFill>
              <a:srgbClr val="80CD29"/>
            </a:solidFill>
          </a:ln>
        </p:spPr>
        <p:style>
          <a:lnRef idx="1">
            <a:schemeClr val="accent1"/>
          </a:lnRef>
          <a:fillRef idx="0">
            <a:schemeClr val="accent1"/>
          </a:fillRef>
          <a:effectRef idx="0">
            <a:schemeClr val="accent1"/>
          </a:effectRef>
          <a:fontRef idx="minor">
            <a:schemeClr val="tx1"/>
          </a:fontRef>
        </p:style>
      </p:cxnSp>
      <p:pic>
        <p:nvPicPr>
          <p:cNvPr id="7" name="Afbeelding 6">
            <a:extLst>
              <a:ext uri="{FF2B5EF4-FFF2-40B4-BE49-F238E27FC236}">
                <a16:creationId xmlns:a16="http://schemas.microsoft.com/office/drawing/2014/main" id="{BB6A48E8-BE29-485E-805F-8CF41E6F19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3777" y="230188"/>
            <a:ext cx="1099886" cy="1100319"/>
          </a:xfrm>
          <a:prstGeom prst="rect">
            <a:avLst/>
          </a:prstGeom>
        </p:spPr>
      </p:pic>
      <p:sp>
        <p:nvSpPr>
          <p:cNvPr id="4" name="Content Placeholder 2">
            <a:extLst>
              <a:ext uri="{FF2B5EF4-FFF2-40B4-BE49-F238E27FC236}">
                <a16:creationId xmlns:a16="http://schemas.microsoft.com/office/drawing/2014/main" id="{5376F3E2-3AF0-0F0E-018B-E8D3EF1FAF41}"/>
              </a:ext>
            </a:extLst>
          </p:cNvPr>
          <p:cNvSpPr txBox="1">
            <a:spLocks/>
          </p:cNvSpPr>
          <p:nvPr/>
        </p:nvSpPr>
        <p:spPr>
          <a:xfrm>
            <a:off x="838200" y="1850670"/>
            <a:ext cx="10285520" cy="46074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sz="1600" b="1" dirty="0">
                <a:latin typeface="Calibri" panose="020F0502020204030204" pitchFamily="34" charset="0"/>
                <a:ea typeface="Calibri" panose="020F0502020204030204" pitchFamily="34" charset="0"/>
              </a:rPr>
              <a:t>Delen medische informatie</a:t>
            </a:r>
          </a:p>
          <a:p>
            <a:r>
              <a:rPr lang="nl-NL" sz="1600" dirty="0">
                <a:latin typeface="Calibri" panose="020F0502020204030204" pitchFamily="34" charset="0"/>
                <a:ea typeface="Calibri" panose="020F0502020204030204" pitchFamily="34" charset="0"/>
              </a:rPr>
              <a:t>Het sturen van een berichtje via een app op de smartphone valt niet onder het formuleren van een zorgvraag. </a:t>
            </a:r>
          </a:p>
          <a:p>
            <a:r>
              <a:rPr lang="nl-NL" sz="1600" dirty="0">
                <a:latin typeface="Calibri" panose="020F0502020204030204" pitchFamily="34" charset="0"/>
                <a:ea typeface="Calibri" panose="020F0502020204030204" pitchFamily="34" charset="0"/>
              </a:rPr>
              <a:t>De oproepen van de zorgvrager moeten telefonisch gebeuren en niet via sociale media of andere platformen (zoals </a:t>
            </a:r>
            <a:r>
              <a:rPr lang="nl-NL" sz="1600" dirty="0" err="1">
                <a:latin typeface="Calibri" panose="020F0502020204030204" pitchFamily="34" charset="0"/>
                <a:ea typeface="Calibri" panose="020F0502020204030204" pitchFamily="34" charset="0"/>
              </a:rPr>
              <a:t>What’s</a:t>
            </a:r>
            <a:r>
              <a:rPr lang="nl-NL" sz="1600" dirty="0">
                <a:latin typeface="Calibri" panose="020F0502020204030204" pitchFamily="34" charset="0"/>
                <a:ea typeface="Calibri" panose="020F0502020204030204" pitchFamily="34" charset="0"/>
              </a:rPr>
              <a:t> App) waarop de privacy van gegevens volgens de GDPR-wetgeving niet gegarandeerd kan worden. Het is belangrijk dat de vroedvrouw hierover de cliënten voldoende informeert.</a:t>
            </a:r>
          </a:p>
          <a:p>
            <a:r>
              <a:rPr lang="nl-NL" sz="1600" dirty="0">
                <a:latin typeface="Calibri" panose="020F0502020204030204" pitchFamily="34" charset="0"/>
                <a:ea typeface="Calibri" panose="020F0502020204030204" pitchFamily="34" charset="0"/>
              </a:rPr>
              <a:t>Het wordt aanbevolen dat de oproepen van zorgvragers niet via de persoonlijke telefoon gebeuren maar via een praktijktelefoon. </a:t>
            </a:r>
          </a:p>
          <a:p>
            <a:endParaRPr lang="en-US" sz="1600" dirty="0">
              <a:latin typeface="Calibri" panose="020F0502020204030204" pitchFamily="34" charset="0"/>
              <a:ea typeface="Calibri" panose="020F0502020204030204" pitchFamily="34" charset="0"/>
            </a:endParaRPr>
          </a:p>
        </p:txBody>
      </p:sp>
      <p:sp>
        <p:nvSpPr>
          <p:cNvPr id="6" name="Title 1">
            <a:extLst>
              <a:ext uri="{FF2B5EF4-FFF2-40B4-BE49-F238E27FC236}">
                <a16:creationId xmlns:a16="http://schemas.microsoft.com/office/drawing/2014/main" id="{1FB7C379-3DB0-FBC0-CA52-B1892033E83E}"/>
              </a:ext>
            </a:extLst>
          </p:cNvPr>
          <p:cNvSpPr>
            <a:spLocks noGrp="1"/>
          </p:cNvSpPr>
          <p:nvPr>
            <p:ph type="title"/>
          </p:nvPr>
        </p:nvSpPr>
        <p:spPr>
          <a:xfrm>
            <a:off x="838200" y="365125"/>
            <a:ext cx="10515600" cy="1325563"/>
          </a:xfrm>
        </p:spPr>
        <p:txBody>
          <a:bodyPr>
            <a:noAutofit/>
          </a:bodyPr>
          <a:lstStyle/>
          <a:p>
            <a:r>
              <a:rPr lang="en-US" sz="4000" b="1" dirty="0" err="1">
                <a:solidFill>
                  <a:srgbClr val="80CD29"/>
                </a:solidFill>
              </a:rPr>
              <a:t>Toelichting</a:t>
            </a:r>
            <a:r>
              <a:rPr lang="en-US" sz="4000" b="1" dirty="0">
                <a:solidFill>
                  <a:srgbClr val="80CD29"/>
                </a:solidFill>
              </a:rPr>
              <a:t> </a:t>
            </a:r>
            <a:r>
              <a:rPr lang="en-US" sz="4000" b="1" dirty="0" err="1">
                <a:solidFill>
                  <a:srgbClr val="80CD29"/>
                </a:solidFill>
              </a:rPr>
              <a:t>wijzigingen</a:t>
            </a:r>
            <a:r>
              <a:rPr lang="en-US" sz="4000" b="1" dirty="0">
                <a:solidFill>
                  <a:srgbClr val="80CD29"/>
                </a:solidFill>
              </a:rPr>
              <a:t> 24 </a:t>
            </a:r>
            <a:r>
              <a:rPr lang="en-US" sz="4000" b="1" dirty="0" err="1">
                <a:solidFill>
                  <a:srgbClr val="80CD29"/>
                </a:solidFill>
              </a:rPr>
              <a:t>uur</a:t>
            </a:r>
            <a:r>
              <a:rPr lang="en-US" sz="4000" b="1" dirty="0">
                <a:solidFill>
                  <a:srgbClr val="80CD29"/>
                </a:solidFill>
              </a:rPr>
              <a:t> </a:t>
            </a:r>
            <a:r>
              <a:rPr lang="en-US" sz="4000" b="1" dirty="0" err="1">
                <a:solidFill>
                  <a:srgbClr val="80CD29"/>
                </a:solidFill>
              </a:rPr>
              <a:t>beschikbaarheid</a:t>
            </a:r>
            <a:r>
              <a:rPr lang="en-US" sz="4000" b="1" dirty="0">
                <a:solidFill>
                  <a:srgbClr val="80CD29"/>
                </a:solidFill>
              </a:rPr>
              <a:t> </a:t>
            </a:r>
            <a:br>
              <a:rPr lang="en-US" sz="4000" b="1" dirty="0">
                <a:solidFill>
                  <a:srgbClr val="80CD29"/>
                </a:solidFill>
              </a:rPr>
            </a:br>
            <a:r>
              <a:rPr lang="en-US" sz="4000" b="1" dirty="0">
                <a:solidFill>
                  <a:srgbClr val="80CD29"/>
                </a:solidFill>
              </a:rPr>
              <a:t>en </a:t>
            </a:r>
            <a:r>
              <a:rPr lang="en-US" sz="4000" b="1" dirty="0" err="1">
                <a:solidFill>
                  <a:srgbClr val="80CD29"/>
                </a:solidFill>
              </a:rPr>
              <a:t>bereikbaarheid</a:t>
            </a:r>
            <a:endParaRPr lang="en-US" sz="2400" b="1" dirty="0">
              <a:solidFill>
                <a:srgbClr val="FF7C80"/>
              </a:solidFill>
            </a:endParaRPr>
          </a:p>
        </p:txBody>
      </p:sp>
    </p:spTree>
    <p:extLst>
      <p:ext uri="{BB962C8B-B14F-4D97-AF65-F5344CB8AC3E}">
        <p14:creationId xmlns:p14="http://schemas.microsoft.com/office/powerpoint/2010/main" val="784017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CE67C997-80F2-4482-8CEE-AFC9F3183AAF}"/>
              </a:ext>
            </a:extLst>
          </p:cNvPr>
          <p:cNvCxnSpPr>
            <a:cxnSpLocks/>
          </p:cNvCxnSpPr>
          <p:nvPr/>
        </p:nvCxnSpPr>
        <p:spPr>
          <a:xfrm>
            <a:off x="838200" y="1607964"/>
            <a:ext cx="10285520" cy="0"/>
          </a:xfrm>
          <a:prstGeom prst="line">
            <a:avLst/>
          </a:prstGeom>
          <a:ln w="28575">
            <a:solidFill>
              <a:srgbClr val="80CD29"/>
            </a:solidFill>
          </a:ln>
        </p:spPr>
        <p:style>
          <a:lnRef idx="1">
            <a:schemeClr val="accent1"/>
          </a:lnRef>
          <a:fillRef idx="0">
            <a:schemeClr val="accent1"/>
          </a:fillRef>
          <a:effectRef idx="0">
            <a:schemeClr val="accent1"/>
          </a:effectRef>
          <a:fontRef idx="minor">
            <a:schemeClr val="tx1"/>
          </a:fontRef>
        </p:style>
      </p:cxnSp>
      <p:pic>
        <p:nvPicPr>
          <p:cNvPr id="7" name="Afbeelding 6">
            <a:extLst>
              <a:ext uri="{FF2B5EF4-FFF2-40B4-BE49-F238E27FC236}">
                <a16:creationId xmlns:a16="http://schemas.microsoft.com/office/drawing/2014/main" id="{BB6A48E8-BE29-485E-805F-8CF41E6F19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3777" y="230188"/>
            <a:ext cx="1099886" cy="1100319"/>
          </a:xfrm>
          <a:prstGeom prst="rect">
            <a:avLst/>
          </a:prstGeom>
        </p:spPr>
      </p:pic>
      <p:sp>
        <p:nvSpPr>
          <p:cNvPr id="4" name="Content Placeholder 2">
            <a:extLst>
              <a:ext uri="{FF2B5EF4-FFF2-40B4-BE49-F238E27FC236}">
                <a16:creationId xmlns:a16="http://schemas.microsoft.com/office/drawing/2014/main" id="{5376F3E2-3AF0-0F0E-018B-E8D3EF1FAF41}"/>
              </a:ext>
            </a:extLst>
          </p:cNvPr>
          <p:cNvSpPr txBox="1">
            <a:spLocks/>
          </p:cNvSpPr>
          <p:nvPr/>
        </p:nvSpPr>
        <p:spPr>
          <a:xfrm>
            <a:off x="838200" y="1885422"/>
            <a:ext cx="10285520" cy="46074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sz="1600" b="1" dirty="0">
                <a:effectLst/>
                <a:latin typeface="Calibri" panose="020F0502020204030204" pitchFamily="34" charset="0"/>
                <a:ea typeface="Calibri" panose="020F0502020204030204" pitchFamily="34" charset="0"/>
              </a:rPr>
              <a:t>Communicatie en wachtvergoeding</a:t>
            </a:r>
          </a:p>
          <a:p>
            <a:r>
              <a:rPr lang="nl-NL" sz="1600" dirty="0">
                <a:effectLst/>
                <a:latin typeface="Calibri" panose="020F0502020204030204" pitchFamily="34" charset="0"/>
                <a:ea typeface="Calibri" panose="020F0502020204030204" pitchFamily="34" charset="0"/>
              </a:rPr>
              <a:t>De 24/7 uur bereikbaarheid en beschikbaarheid, het beleid bij dringende oproepen en de hieraan gerelateerde doorverwijzing dient duidelijk op de website, het antwoordapparaat en alle communicatiedragers vermeld en herhaald te worden tijdens elke consultatie met de cliënt. </a:t>
            </a:r>
          </a:p>
          <a:p>
            <a:r>
              <a:rPr lang="nl-BE" sz="1600" dirty="0">
                <a:effectLst/>
                <a:latin typeface="Calibri" panose="020F0502020204030204" pitchFamily="34" charset="0"/>
                <a:ea typeface="Calibri" panose="020F0502020204030204" pitchFamily="34" charset="0"/>
              </a:rPr>
              <a:t>Voorbeeld: "[</a:t>
            </a:r>
            <a:r>
              <a:rPr lang="nl-BE" sz="1600" i="1" dirty="0">
                <a:effectLst/>
                <a:latin typeface="Calibri" panose="020F0502020204030204" pitchFamily="34" charset="0"/>
                <a:ea typeface="Calibri" panose="020F0502020204030204" pitchFamily="34" charset="0"/>
              </a:rPr>
              <a:t>De vroedvrouw] heeft de intentie om dringende oproepen tijdens de kantooruren [...] binnen het uur te beantwoorden. Niet-dringende oproepen of oproepen buiten deze kantooruren zullen ten laatste binnen de 24u, of de eerstvolgende werkdag, beantwoord worden. Indien u eerder een antwoord nodig hebt, gelieve contact op te nemen met […].</a:t>
            </a:r>
            <a:endParaRPr lang="en-US" sz="1600" dirty="0">
              <a:effectLst/>
              <a:latin typeface="Calibri" panose="020F0502020204030204" pitchFamily="34" charset="0"/>
              <a:ea typeface="Calibri" panose="020F0502020204030204" pitchFamily="34" charset="0"/>
            </a:endParaRPr>
          </a:p>
          <a:p>
            <a:r>
              <a:rPr lang="nl-NL" sz="1600" dirty="0">
                <a:effectLst/>
                <a:latin typeface="Calibri" panose="020F0502020204030204" pitchFamily="34" charset="0"/>
                <a:ea typeface="Calibri" panose="020F0502020204030204" pitchFamily="34" charset="0"/>
              </a:rPr>
              <a:t>Informeer de ouders dat ze bij dringende oproepen sowieso ten allen tijde ook de medische diensten kunnen raadplegen, zoals de spoedafdeling of verloskamer/materniteit van de lokale ziekenhuizen en de huisartsenwachtpost. </a:t>
            </a:r>
          </a:p>
          <a:p>
            <a:r>
              <a:rPr lang="nl-NL" sz="1600" dirty="0">
                <a:effectLst/>
                <a:latin typeface="Calibri" panose="020F0502020204030204" pitchFamily="34" charset="0"/>
                <a:ea typeface="Calibri" panose="020F0502020204030204" pitchFamily="34" charset="0"/>
              </a:rPr>
              <a:t>De vroedvrouw kan een vergoeding vragen aan de client voor de permanentie die zij aanbiedt. Deze wachtvergoeding valt buiten de nomenclatuur en dient transparant bij elk zorgcontact aan de cliënt gecommuniceerd te worden, op elke communicatiedrager vermeld te worden. Bovendien kan de vroedvrouw aantonen dat de cliënt zich akkoord heeft verklaard met de kostprijs van de geboden zorg (</a:t>
            </a:r>
            <a:r>
              <a:rPr lang="nl-NL" sz="1600" dirty="0" err="1">
                <a:effectLst/>
                <a:latin typeface="Calibri" panose="020F0502020204030204" pitchFamily="34" charset="0"/>
                <a:ea typeface="Calibri" panose="020F0502020204030204" pitchFamily="34" charset="0"/>
              </a:rPr>
              <a:t>Informed</a:t>
            </a:r>
            <a:r>
              <a:rPr lang="nl-NL" sz="1600" dirty="0">
                <a:effectLst/>
                <a:latin typeface="Calibri" panose="020F0502020204030204" pitchFamily="34" charset="0"/>
                <a:ea typeface="Calibri" panose="020F0502020204030204" pitchFamily="34" charset="0"/>
              </a:rPr>
              <a:t> Consent Formulier).</a:t>
            </a:r>
          </a:p>
          <a:p>
            <a:endParaRPr lang="en-US" sz="1600" b="1" dirty="0">
              <a:ea typeface="Calibri" panose="020F0502020204030204" pitchFamily="34" charset="0"/>
            </a:endParaRPr>
          </a:p>
        </p:txBody>
      </p:sp>
      <p:sp>
        <p:nvSpPr>
          <p:cNvPr id="6" name="Title 1">
            <a:extLst>
              <a:ext uri="{FF2B5EF4-FFF2-40B4-BE49-F238E27FC236}">
                <a16:creationId xmlns:a16="http://schemas.microsoft.com/office/drawing/2014/main" id="{D0F49ECE-7D72-12E6-0A93-3B4F4B9EABE5}"/>
              </a:ext>
            </a:extLst>
          </p:cNvPr>
          <p:cNvSpPr>
            <a:spLocks noGrp="1"/>
          </p:cNvSpPr>
          <p:nvPr>
            <p:ph type="title"/>
          </p:nvPr>
        </p:nvSpPr>
        <p:spPr>
          <a:xfrm>
            <a:off x="838200" y="365125"/>
            <a:ext cx="10285520" cy="1325563"/>
          </a:xfrm>
        </p:spPr>
        <p:txBody>
          <a:bodyPr>
            <a:noAutofit/>
          </a:bodyPr>
          <a:lstStyle/>
          <a:p>
            <a:r>
              <a:rPr lang="en-US" sz="4000" b="1" dirty="0" err="1">
                <a:solidFill>
                  <a:srgbClr val="80CD29"/>
                </a:solidFill>
              </a:rPr>
              <a:t>Toelichting</a:t>
            </a:r>
            <a:r>
              <a:rPr lang="en-US" sz="4000" b="1" dirty="0">
                <a:solidFill>
                  <a:srgbClr val="80CD29"/>
                </a:solidFill>
              </a:rPr>
              <a:t> </a:t>
            </a:r>
            <a:r>
              <a:rPr lang="en-US" sz="4000" b="1" dirty="0" err="1">
                <a:solidFill>
                  <a:srgbClr val="80CD29"/>
                </a:solidFill>
              </a:rPr>
              <a:t>wijzigingen</a:t>
            </a:r>
            <a:r>
              <a:rPr lang="en-US" sz="4000" b="1" dirty="0">
                <a:solidFill>
                  <a:srgbClr val="80CD29"/>
                </a:solidFill>
              </a:rPr>
              <a:t> 24 </a:t>
            </a:r>
            <a:r>
              <a:rPr lang="en-US" sz="4000" b="1" dirty="0" err="1">
                <a:solidFill>
                  <a:srgbClr val="80CD29"/>
                </a:solidFill>
              </a:rPr>
              <a:t>uur</a:t>
            </a:r>
            <a:r>
              <a:rPr lang="en-US" sz="4000" b="1" dirty="0">
                <a:solidFill>
                  <a:srgbClr val="80CD29"/>
                </a:solidFill>
              </a:rPr>
              <a:t> </a:t>
            </a:r>
            <a:r>
              <a:rPr lang="en-US" sz="4000" b="1" dirty="0" err="1">
                <a:solidFill>
                  <a:srgbClr val="80CD29"/>
                </a:solidFill>
              </a:rPr>
              <a:t>beschikbaarheid</a:t>
            </a:r>
            <a:r>
              <a:rPr lang="en-US" sz="4000" b="1" dirty="0">
                <a:solidFill>
                  <a:srgbClr val="80CD29"/>
                </a:solidFill>
              </a:rPr>
              <a:t> </a:t>
            </a:r>
            <a:br>
              <a:rPr lang="en-US" sz="4000" b="1" dirty="0">
                <a:solidFill>
                  <a:srgbClr val="80CD29"/>
                </a:solidFill>
              </a:rPr>
            </a:br>
            <a:r>
              <a:rPr lang="en-US" sz="4000" b="1" dirty="0">
                <a:solidFill>
                  <a:srgbClr val="80CD29"/>
                </a:solidFill>
              </a:rPr>
              <a:t>en </a:t>
            </a:r>
            <a:r>
              <a:rPr lang="en-US" sz="4000" b="1" dirty="0" err="1">
                <a:solidFill>
                  <a:srgbClr val="80CD29"/>
                </a:solidFill>
              </a:rPr>
              <a:t>bereikbaarheid</a:t>
            </a:r>
            <a:endParaRPr lang="en-US" sz="2400" b="1" dirty="0">
              <a:solidFill>
                <a:srgbClr val="FF7C80"/>
              </a:solidFill>
            </a:endParaRPr>
          </a:p>
        </p:txBody>
      </p:sp>
    </p:spTree>
    <p:extLst>
      <p:ext uri="{BB962C8B-B14F-4D97-AF65-F5344CB8AC3E}">
        <p14:creationId xmlns:p14="http://schemas.microsoft.com/office/powerpoint/2010/main" val="501271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F6C84-84F0-4D98-9113-DF9794DB3B0C}"/>
              </a:ext>
            </a:extLst>
          </p:cNvPr>
          <p:cNvSpPr>
            <a:spLocks noGrp="1"/>
          </p:cNvSpPr>
          <p:nvPr>
            <p:ph type="title"/>
          </p:nvPr>
        </p:nvSpPr>
        <p:spPr>
          <a:xfrm>
            <a:off x="838200" y="365125"/>
            <a:ext cx="10285520" cy="1325563"/>
          </a:xfrm>
        </p:spPr>
        <p:txBody>
          <a:bodyPr>
            <a:normAutofit/>
          </a:bodyPr>
          <a:lstStyle/>
          <a:p>
            <a:r>
              <a:rPr lang="en-US" sz="4000" b="1" dirty="0" err="1">
                <a:solidFill>
                  <a:srgbClr val="80CD29"/>
                </a:solidFill>
              </a:rPr>
              <a:t>Toelichting</a:t>
            </a:r>
            <a:r>
              <a:rPr lang="en-US" sz="4000" b="1" dirty="0">
                <a:solidFill>
                  <a:srgbClr val="80CD29"/>
                </a:solidFill>
              </a:rPr>
              <a:t> </a:t>
            </a:r>
            <a:r>
              <a:rPr lang="en-US" sz="4000" b="1" dirty="0" err="1">
                <a:solidFill>
                  <a:srgbClr val="80CD29"/>
                </a:solidFill>
              </a:rPr>
              <a:t>wijzigingen</a:t>
            </a:r>
            <a:r>
              <a:rPr lang="en-US" sz="4000" b="1" dirty="0">
                <a:solidFill>
                  <a:srgbClr val="80CD29"/>
                </a:solidFill>
              </a:rPr>
              <a:t> </a:t>
            </a:r>
            <a:br>
              <a:rPr lang="en-US" sz="4000" b="1" dirty="0">
                <a:solidFill>
                  <a:srgbClr val="80CD29"/>
                </a:solidFill>
              </a:rPr>
            </a:br>
            <a:r>
              <a:rPr lang="en-US" sz="4000" b="1" dirty="0" err="1">
                <a:solidFill>
                  <a:srgbClr val="80CD29"/>
                </a:solidFill>
              </a:rPr>
              <a:t>Overdracht</a:t>
            </a:r>
            <a:r>
              <a:rPr lang="en-US" sz="4000" b="1" dirty="0">
                <a:solidFill>
                  <a:srgbClr val="80CD29"/>
                </a:solidFill>
              </a:rPr>
              <a:t> &amp; </a:t>
            </a:r>
            <a:r>
              <a:rPr lang="en-US" sz="4000" b="1" dirty="0" err="1">
                <a:solidFill>
                  <a:srgbClr val="80CD29"/>
                </a:solidFill>
              </a:rPr>
              <a:t>Ontslag</a:t>
            </a:r>
            <a:endParaRPr lang="en-US" sz="2400" b="1" dirty="0">
              <a:solidFill>
                <a:srgbClr val="FF7C80"/>
              </a:solidFill>
            </a:endParaRPr>
          </a:p>
        </p:txBody>
      </p:sp>
      <p:cxnSp>
        <p:nvCxnSpPr>
          <p:cNvPr id="8" name="Straight Connector 7">
            <a:extLst>
              <a:ext uri="{FF2B5EF4-FFF2-40B4-BE49-F238E27FC236}">
                <a16:creationId xmlns:a16="http://schemas.microsoft.com/office/drawing/2014/main" id="{CE67C997-80F2-4482-8CEE-AFC9F3183AAF}"/>
              </a:ext>
            </a:extLst>
          </p:cNvPr>
          <p:cNvCxnSpPr>
            <a:cxnSpLocks/>
          </p:cNvCxnSpPr>
          <p:nvPr/>
        </p:nvCxnSpPr>
        <p:spPr>
          <a:xfrm>
            <a:off x="838200" y="1607964"/>
            <a:ext cx="10285520" cy="0"/>
          </a:xfrm>
          <a:prstGeom prst="line">
            <a:avLst/>
          </a:prstGeom>
          <a:ln w="28575">
            <a:solidFill>
              <a:srgbClr val="80CD29"/>
            </a:solidFill>
          </a:ln>
        </p:spPr>
        <p:style>
          <a:lnRef idx="1">
            <a:schemeClr val="accent1"/>
          </a:lnRef>
          <a:fillRef idx="0">
            <a:schemeClr val="accent1"/>
          </a:fillRef>
          <a:effectRef idx="0">
            <a:schemeClr val="accent1"/>
          </a:effectRef>
          <a:fontRef idx="minor">
            <a:schemeClr val="tx1"/>
          </a:fontRef>
        </p:style>
      </p:cxnSp>
      <p:pic>
        <p:nvPicPr>
          <p:cNvPr id="7" name="Afbeelding 6">
            <a:extLst>
              <a:ext uri="{FF2B5EF4-FFF2-40B4-BE49-F238E27FC236}">
                <a16:creationId xmlns:a16="http://schemas.microsoft.com/office/drawing/2014/main" id="{BB6A48E8-BE29-485E-805F-8CF41E6F19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3777" y="230188"/>
            <a:ext cx="1099886" cy="1100319"/>
          </a:xfrm>
          <a:prstGeom prst="rect">
            <a:avLst/>
          </a:prstGeom>
        </p:spPr>
      </p:pic>
      <p:sp>
        <p:nvSpPr>
          <p:cNvPr id="4" name="Content Placeholder 2">
            <a:extLst>
              <a:ext uri="{FF2B5EF4-FFF2-40B4-BE49-F238E27FC236}">
                <a16:creationId xmlns:a16="http://schemas.microsoft.com/office/drawing/2014/main" id="{5376F3E2-3AF0-0F0E-018B-E8D3EF1FAF41}"/>
              </a:ext>
            </a:extLst>
          </p:cNvPr>
          <p:cNvSpPr txBox="1">
            <a:spLocks/>
          </p:cNvSpPr>
          <p:nvPr/>
        </p:nvSpPr>
        <p:spPr>
          <a:xfrm>
            <a:off x="838200" y="1885422"/>
            <a:ext cx="10285520" cy="46074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sz="1800" dirty="0">
                <a:effectLst/>
                <a:latin typeface="Calibri" panose="020F0502020204030204" pitchFamily="34" charset="0"/>
                <a:ea typeface="Calibri" panose="020F0502020204030204" pitchFamily="34" charset="0"/>
              </a:rPr>
              <a:t>Elke vroedvrouw moet steeds op de hoogte zijn van de medische toestand van moeder en kind, en de bijzonderheden van elk kraambed, wil men goede zorg bieden. Hiervoor is het aan te bevelen dat gewerkt wordt met een gezamenlijk (elektronisch) moeder-kinddossier, en volgens een vooraf bepaald overdrachtsprotocol. Goede afspraken (o.a. een ontslagprotocol) met lokale ziekenhuizen kunnen een naadloze overgang tussen intra- en extramurale zorg verzekeren. </a:t>
            </a:r>
            <a:endParaRPr lang="en-US" sz="1600" dirty="0">
              <a:effectLst/>
              <a:latin typeface="Calibri" panose="020F0502020204030204" pitchFamily="34" charset="0"/>
              <a:ea typeface="Calibri" panose="020F0502020204030204" pitchFamily="34" charset="0"/>
            </a:endParaRPr>
          </a:p>
          <a:p>
            <a:pPr marL="0" indent="0">
              <a:buNone/>
            </a:pPr>
            <a:endParaRPr lang="nl-BE" sz="1800" u="sng" dirty="0">
              <a:latin typeface="Calibri" panose="020F0502020204030204" pitchFamily="34" charset="0"/>
              <a:ea typeface="Calibri" panose="020F0502020204030204" pitchFamily="34" charset="0"/>
            </a:endParaRPr>
          </a:p>
          <a:p>
            <a:r>
              <a:rPr lang="nl-BE" sz="1800" u="sng" dirty="0">
                <a:effectLst/>
                <a:latin typeface="Calibri" panose="020F0502020204030204" pitchFamily="34" charset="0"/>
                <a:ea typeface="Calibri" panose="020F0502020204030204" pitchFamily="34" charset="0"/>
              </a:rPr>
              <a:t>GPL-aanbeveling 6</a:t>
            </a:r>
            <a:r>
              <a:rPr lang="nl-BE" sz="1800" dirty="0">
                <a:effectLst/>
                <a:latin typeface="Calibri" panose="020F0502020204030204" pitchFamily="34" charset="0"/>
                <a:ea typeface="Calibri" panose="020F0502020204030204" pitchFamily="34" charset="0"/>
              </a:rPr>
              <a:t>: Het moment waarop de </a:t>
            </a:r>
            <a:r>
              <a:rPr lang="nl-BE" sz="1800" dirty="0" err="1">
                <a:effectLst/>
                <a:latin typeface="Calibri" panose="020F0502020204030204" pitchFamily="34" charset="0"/>
                <a:ea typeface="Calibri" panose="020F0502020204030204" pitchFamily="34" charset="0"/>
              </a:rPr>
              <a:t>intrapartumzorg</a:t>
            </a:r>
            <a:r>
              <a:rPr lang="nl-BE" sz="1800" dirty="0">
                <a:effectLst/>
                <a:latin typeface="Calibri" panose="020F0502020204030204" pitchFamily="34" charset="0"/>
                <a:ea typeface="Calibri" panose="020F0502020204030204" pitchFamily="34" charset="0"/>
              </a:rPr>
              <a:t> overgaat in de postnatale zorg dient gepaard te gaan met een overdracht. </a:t>
            </a:r>
            <a:r>
              <a:rPr lang="nl-NL" sz="1800" dirty="0">
                <a:solidFill>
                  <a:srgbClr val="FF0000"/>
                </a:solidFill>
                <a:effectLst/>
                <a:latin typeface="Calibri" panose="020F0502020204030204" pitchFamily="34" charset="0"/>
                <a:ea typeface="Calibri" panose="020F0502020204030204" pitchFamily="34" charset="0"/>
              </a:rPr>
              <a:t>[ONGEWIJZIGD]</a:t>
            </a:r>
            <a:endParaRPr lang="en-US" sz="1800" dirty="0">
              <a:effectLst/>
              <a:latin typeface="Calibri" panose="020F0502020204030204" pitchFamily="34" charset="0"/>
              <a:ea typeface="Calibri" panose="020F0502020204030204" pitchFamily="34" charset="0"/>
            </a:endParaRPr>
          </a:p>
          <a:p>
            <a:r>
              <a:rPr lang="nl-BE" sz="1800" u="sng" dirty="0">
                <a:effectLst/>
                <a:latin typeface="Calibri" panose="020F0502020204030204" pitchFamily="34" charset="0"/>
                <a:ea typeface="Calibri" panose="020F0502020204030204" pitchFamily="34" charset="0"/>
              </a:rPr>
              <a:t>GPL-aanbeveling 7</a:t>
            </a:r>
            <a:r>
              <a:rPr lang="nl-BE" sz="1800" dirty="0">
                <a:effectLst/>
                <a:latin typeface="Calibri" panose="020F0502020204030204" pitchFamily="34" charset="0"/>
                <a:ea typeface="Calibri" panose="020F0502020204030204" pitchFamily="34" charset="0"/>
              </a:rPr>
              <a:t>: </a:t>
            </a:r>
            <a:r>
              <a:rPr lang="nl-BE" sz="1800" strike="sngStrike" dirty="0">
                <a:effectLst/>
                <a:latin typeface="Calibri" panose="020F0502020204030204" pitchFamily="34" charset="0"/>
                <a:ea typeface="Calibri" panose="020F0502020204030204" pitchFamily="34" charset="0"/>
              </a:rPr>
              <a:t>Het moment waarop de postnatale intramurale zorg (ziekenhuiszorg) overgaat in de postnatale extramurale (ambulante) zorg wordt aanbevolen dat dit gepaard gaat gaan met vooraf bepaalde ontslagcriteria voor moeder en kind. </a:t>
            </a:r>
            <a:r>
              <a:rPr lang="nl-BE" sz="1800" dirty="0">
                <a:solidFill>
                  <a:srgbClr val="FF0000"/>
                </a:solidFill>
                <a:effectLst/>
                <a:latin typeface="Calibri" panose="020F0502020204030204" pitchFamily="34" charset="0"/>
                <a:ea typeface="Calibri" panose="020F0502020204030204" pitchFamily="34" charset="0"/>
              </a:rPr>
              <a:t>[GEWIST]</a:t>
            </a: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36157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E401B1-1888-4060-BB90-D0A6ED436153}"/>
              </a:ext>
            </a:extLst>
          </p:cNvPr>
          <p:cNvSpPr txBox="1"/>
          <p:nvPr/>
        </p:nvSpPr>
        <p:spPr>
          <a:xfrm>
            <a:off x="683580" y="3098304"/>
            <a:ext cx="11203619" cy="1938992"/>
          </a:xfrm>
          <a:prstGeom prst="rect">
            <a:avLst/>
          </a:prstGeom>
          <a:noFill/>
        </p:spPr>
        <p:txBody>
          <a:bodyPr wrap="square" rtlCol="0">
            <a:spAutoFit/>
          </a:bodyPr>
          <a:lstStyle/>
          <a:p>
            <a:r>
              <a:rPr lang="en-US" sz="6000" dirty="0" err="1">
                <a:solidFill>
                  <a:srgbClr val="9BC700"/>
                </a:solidFill>
              </a:rPr>
              <a:t>Ongewijzigde</a:t>
            </a:r>
            <a:r>
              <a:rPr lang="en-US" sz="6000" dirty="0">
                <a:solidFill>
                  <a:srgbClr val="9BC700"/>
                </a:solidFill>
              </a:rPr>
              <a:t> </a:t>
            </a:r>
            <a:r>
              <a:rPr lang="en-US" sz="6000" dirty="0" err="1">
                <a:solidFill>
                  <a:srgbClr val="9BC700"/>
                </a:solidFill>
              </a:rPr>
              <a:t>voorwaarden</a:t>
            </a:r>
            <a:r>
              <a:rPr lang="en-US" sz="6000" dirty="0">
                <a:solidFill>
                  <a:srgbClr val="9BC700"/>
                </a:solidFill>
              </a:rPr>
              <a:t> en </a:t>
            </a:r>
            <a:r>
              <a:rPr lang="en-US" sz="6000" dirty="0" err="1">
                <a:solidFill>
                  <a:srgbClr val="9BC700"/>
                </a:solidFill>
              </a:rPr>
              <a:t>aanbevelingen</a:t>
            </a:r>
            <a:endParaRPr lang="en-US" sz="6000" dirty="0">
              <a:solidFill>
                <a:srgbClr val="9BC700"/>
              </a:solidFill>
            </a:endParaRPr>
          </a:p>
        </p:txBody>
      </p:sp>
      <p:pic>
        <p:nvPicPr>
          <p:cNvPr id="7" name="Afbeelding 6">
            <a:extLst>
              <a:ext uri="{FF2B5EF4-FFF2-40B4-BE49-F238E27FC236}">
                <a16:creationId xmlns:a16="http://schemas.microsoft.com/office/drawing/2014/main" id="{6894543C-2621-4C3B-88BA-272919738C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8831" y="719120"/>
            <a:ext cx="2097705" cy="2098530"/>
          </a:xfrm>
          <a:prstGeom prst="rect">
            <a:avLst/>
          </a:prstGeom>
        </p:spPr>
      </p:pic>
    </p:spTree>
    <p:extLst>
      <p:ext uri="{BB962C8B-B14F-4D97-AF65-F5344CB8AC3E}">
        <p14:creationId xmlns:p14="http://schemas.microsoft.com/office/powerpoint/2010/main" val="146944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F6C84-84F0-4D98-9113-DF9794DB3B0C}"/>
              </a:ext>
            </a:extLst>
          </p:cNvPr>
          <p:cNvSpPr>
            <a:spLocks noGrp="1"/>
          </p:cNvSpPr>
          <p:nvPr>
            <p:ph type="title"/>
          </p:nvPr>
        </p:nvSpPr>
        <p:spPr>
          <a:xfrm>
            <a:off x="838200" y="365125"/>
            <a:ext cx="10285520" cy="1325563"/>
          </a:xfrm>
        </p:spPr>
        <p:txBody>
          <a:bodyPr>
            <a:normAutofit/>
          </a:bodyPr>
          <a:lstStyle/>
          <a:p>
            <a:r>
              <a:rPr lang="en-US" sz="4000" b="1" dirty="0" err="1">
                <a:solidFill>
                  <a:srgbClr val="80CD29"/>
                </a:solidFill>
              </a:rPr>
              <a:t>Ongewijzigde</a:t>
            </a:r>
            <a:r>
              <a:rPr lang="en-US" sz="4000" b="1" dirty="0">
                <a:solidFill>
                  <a:srgbClr val="80CD29"/>
                </a:solidFill>
              </a:rPr>
              <a:t> </a:t>
            </a:r>
            <a:r>
              <a:rPr lang="en-US" sz="4000" b="1" dirty="0" err="1">
                <a:solidFill>
                  <a:srgbClr val="80CD29"/>
                </a:solidFill>
              </a:rPr>
              <a:t>voorwaarden</a:t>
            </a:r>
            <a:r>
              <a:rPr lang="en-US" sz="4000" b="1" dirty="0">
                <a:solidFill>
                  <a:srgbClr val="80CD29"/>
                </a:solidFill>
              </a:rPr>
              <a:t> &amp; </a:t>
            </a:r>
            <a:r>
              <a:rPr lang="en-US" sz="4000" b="1" dirty="0" err="1">
                <a:solidFill>
                  <a:srgbClr val="80CD29"/>
                </a:solidFill>
              </a:rPr>
              <a:t>aanbevelingen</a:t>
            </a:r>
            <a:endParaRPr lang="en-US" sz="2400" b="1" dirty="0">
              <a:solidFill>
                <a:srgbClr val="FF7C80"/>
              </a:solidFill>
            </a:endParaRPr>
          </a:p>
        </p:txBody>
      </p:sp>
      <p:cxnSp>
        <p:nvCxnSpPr>
          <p:cNvPr id="8" name="Straight Connector 7">
            <a:extLst>
              <a:ext uri="{FF2B5EF4-FFF2-40B4-BE49-F238E27FC236}">
                <a16:creationId xmlns:a16="http://schemas.microsoft.com/office/drawing/2014/main" id="{CE67C997-80F2-4482-8CEE-AFC9F3183AAF}"/>
              </a:ext>
            </a:extLst>
          </p:cNvPr>
          <p:cNvCxnSpPr>
            <a:cxnSpLocks/>
          </p:cNvCxnSpPr>
          <p:nvPr/>
        </p:nvCxnSpPr>
        <p:spPr>
          <a:xfrm>
            <a:off x="838200" y="1465724"/>
            <a:ext cx="10285520" cy="0"/>
          </a:xfrm>
          <a:prstGeom prst="line">
            <a:avLst/>
          </a:prstGeom>
          <a:ln w="28575">
            <a:solidFill>
              <a:srgbClr val="80CD29"/>
            </a:solidFill>
          </a:ln>
        </p:spPr>
        <p:style>
          <a:lnRef idx="1">
            <a:schemeClr val="accent1"/>
          </a:lnRef>
          <a:fillRef idx="0">
            <a:schemeClr val="accent1"/>
          </a:fillRef>
          <a:effectRef idx="0">
            <a:schemeClr val="accent1"/>
          </a:effectRef>
          <a:fontRef idx="minor">
            <a:schemeClr val="tx1"/>
          </a:fontRef>
        </p:style>
      </p:cxnSp>
      <p:pic>
        <p:nvPicPr>
          <p:cNvPr id="7" name="Afbeelding 6">
            <a:extLst>
              <a:ext uri="{FF2B5EF4-FFF2-40B4-BE49-F238E27FC236}">
                <a16:creationId xmlns:a16="http://schemas.microsoft.com/office/drawing/2014/main" id="{BB6A48E8-BE29-485E-805F-8CF41E6F19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3777" y="230188"/>
            <a:ext cx="1099886" cy="1100319"/>
          </a:xfrm>
          <a:prstGeom prst="rect">
            <a:avLst/>
          </a:prstGeom>
        </p:spPr>
      </p:pic>
      <p:sp>
        <p:nvSpPr>
          <p:cNvPr id="4" name="Content Placeholder 2">
            <a:extLst>
              <a:ext uri="{FF2B5EF4-FFF2-40B4-BE49-F238E27FC236}">
                <a16:creationId xmlns:a16="http://schemas.microsoft.com/office/drawing/2014/main" id="{5376F3E2-3AF0-0F0E-018B-E8D3EF1FAF41}"/>
              </a:ext>
            </a:extLst>
          </p:cNvPr>
          <p:cNvSpPr txBox="1">
            <a:spLocks/>
          </p:cNvSpPr>
          <p:nvPr/>
        </p:nvSpPr>
        <p:spPr>
          <a:xfrm>
            <a:off x="838200" y="1690688"/>
            <a:ext cx="10285520" cy="46074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NL" sz="1800" u="sng" dirty="0">
                <a:effectLst/>
                <a:latin typeface="Calibri" panose="020F0502020204030204" pitchFamily="34" charset="0"/>
                <a:ea typeface="Calibri" panose="020F0502020204030204" pitchFamily="34" charset="0"/>
              </a:rPr>
              <a:t>GPL-aanbeveling 5</a:t>
            </a:r>
            <a:r>
              <a:rPr lang="nl-NL" sz="1800" dirty="0">
                <a:effectLst/>
                <a:latin typeface="Calibri" panose="020F0502020204030204" pitchFamily="34" charset="0"/>
                <a:ea typeface="Calibri" panose="020F0502020204030204" pitchFamily="34" charset="0"/>
              </a:rPr>
              <a:t>: De postnatale zorg wordt, zoveel mogelijk, reeds voorbereid </a:t>
            </a:r>
            <a:br>
              <a:rPr lang="nl-NL" sz="1800" dirty="0">
                <a:effectLst/>
                <a:latin typeface="Calibri" panose="020F0502020204030204" pitchFamily="34" charset="0"/>
                <a:ea typeface="Calibri" panose="020F0502020204030204" pitchFamily="34" charset="0"/>
              </a:rPr>
            </a:br>
            <a:r>
              <a:rPr lang="nl-NL" sz="1800" dirty="0">
                <a:effectLst/>
                <a:latin typeface="Calibri" panose="020F0502020204030204" pitchFamily="34" charset="0"/>
                <a:ea typeface="Calibri" panose="020F0502020204030204" pitchFamily="34" charset="0"/>
              </a:rPr>
              <a:t>in de zwangerschap, eventueel met een huisbezoek. </a:t>
            </a:r>
            <a:r>
              <a:rPr lang="nl-NL" sz="1800" dirty="0">
                <a:solidFill>
                  <a:srgbClr val="FF0000"/>
                </a:solidFill>
                <a:effectLst/>
                <a:latin typeface="Calibri" panose="020F0502020204030204" pitchFamily="34" charset="0"/>
                <a:ea typeface="Calibri" panose="020F0502020204030204" pitchFamily="34" charset="0"/>
              </a:rPr>
              <a:t>[ONGEWIJZIGD]</a:t>
            </a:r>
          </a:p>
          <a:p>
            <a:r>
              <a:rPr lang="nl-BE" sz="1800" u="sng" dirty="0">
                <a:effectLst/>
                <a:latin typeface="Calibri" panose="020F0502020204030204" pitchFamily="34" charset="0"/>
                <a:ea typeface="Calibri" panose="020F0502020204030204" pitchFamily="34" charset="0"/>
              </a:rPr>
              <a:t>GPL-aanbeveling 8</a:t>
            </a:r>
            <a:r>
              <a:rPr lang="nl-BE" sz="1800" dirty="0">
                <a:effectLst/>
                <a:latin typeface="Calibri" panose="020F0502020204030204" pitchFamily="34" charset="0"/>
                <a:ea typeface="Calibri" panose="020F0502020204030204" pitchFamily="34" charset="0"/>
              </a:rPr>
              <a:t>: </a:t>
            </a:r>
            <a:r>
              <a:rPr lang="nl-NL" sz="1800" dirty="0">
                <a:effectLst/>
                <a:latin typeface="Calibri" panose="020F0502020204030204" pitchFamily="34" charset="0"/>
                <a:ea typeface="Calibri" panose="020F0502020204030204" pitchFamily="34" charset="0"/>
              </a:rPr>
              <a:t>Het eerste postnatale huisbezoek door de vroedvrouw vindt plaats binnen de 24 uur na ontslag wanneer het ontslag plaatsvindt binnen de 72 uur na de geboorte. </a:t>
            </a:r>
            <a:r>
              <a:rPr lang="nl-NL" sz="1800" dirty="0">
                <a:solidFill>
                  <a:srgbClr val="FF0000"/>
                </a:solidFill>
                <a:effectLst/>
                <a:latin typeface="Calibri" panose="020F0502020204030204" pitchFamily="34" charset="0"/>
                <a:ea typeface="Calibri" panose="020F0502020204030204" pitchFamily="34" charset="0"/>
              </a:rPr>
              <a:t>[ONGEWIJZIGD]</a:t>
            </a:r>
            <a:endParaRPr lang="en-US" sz="1800" dirty="0">
              <a:effectLst/>
              <a:latin typeface="Calibri" panose="020F0502020204030204" pitchFamily="34" charset="0"/>
              <a:ea typeface="Calibri" panose="020F0502020204030204" pitchFamily="34" charset="0"/>
            </a:endParaRPr>
          </a:p>
          <a:p>
            <a:r>
              <a:rPr lang="nl-NL" sz="1800" dirty="0">
                <a:effectLst/>
                <a:latin typeface="Calibri" panose="020F0502020204030204" pitchFamily="34" charset="0"/>
                <a:ea typeface="Calibri" panose="020F0502020204030204" pitchFamily="34" charset="0"/>
              </a:rPr>
              <a:t> </a:t>
            </a:r>
            <a:r>
              <a:rPr lang="nl-BE" sz="1800" u="sng" dirty="0">
                <a:effectLst/>
                <a:latin typeface="Calibri" panose="020F0502020204030204" pitchFamily="34" charset="0"/>
                <a:ea typeface="Calibri" panose="020F0502020204030204" pitchFamily="34" charset="0"/>
              </a:rPr>
              <a:t>GPL-aanbeveling 9</a:t>
            </a:r>
            <a:r>
              <a:rPr lang="nl-BE" sz="1800" dirty="0">
                <a:effectLst/>
                <a:latin typeface="Calibri" panose="020F0502020204030204" pitchFamily="34" charset="0"/>
                <a:ea typeface="Calibri" panose="020F0502020204030204" pitchFamily="34" charset="0"/>
              </a:rPr>
              <a:t>: </a:t>
            </a:r>
            <a:r>
              <a:rPr lang="nl-NL" sz="1800" dirty="0">
                <a:effectLst/>
                <a:latin typeface="Calibri" panose="020F0502020204030204" pitchFamily="34" charset="0"/>
                <a:ea typeface="Calibri" panose="020F0502020204030204" pitchFamily="34" charset="0"/>
              </a:rPr>
              <a:t>Er worden door de vroedvrouw postnataal een minimum aan (huis-) bezoeken voorzien na ontslag uit het ziekenhuis of vanaf dag 0 in het geval van een thuisbevalling. </a:t>
            </a:r>
            <a:r>
              <a:rPr lang="nl-NL" sz="1800" dirty="0">
                <a:solidFill>
                  <a:srgbClr val="FF0000"/>
                </a:solidFill>
                <a:effectLst/>
                <a:latin typeface="Calibri" panose="020F0502020204030204" pitchFamily="34" charset="0"/>
                <a:ea typeface="Calibri" panose="020F0502020204030204" pitchFamily="34" charset="0"/>
              </a:rPr>
              <a:t>[ONGEWIJZIGD]</a:t>
            </a:r>
          </a:p>
          <a:p>
            <a:r>
              <a:rPr lang="nl-NL" sz="1800" u="sng" dirty="0">
                <a:effectLst/>
                <a:latin typeface="Calibri" panose="020F0502020204030204" pitchFamily="34" charset="0"/>
                <a:ea typeface="Calibri" panose="020F0502020204030204" pitchFamily="34" charset="0"/>
              </a:rPr>
              <a:t>GPL-voorwaarde 8:</a:t>
            </a:r>
            <a:r>
              <a:rPr lang="nl-NL" sz="1800" dirty="0">
                <a:effectLst/>
                <a:latin typeface="Calibri" panose="020F0502020204030204" pitchFamily="34" charset="0"/>
                <a:ea typeface="Calibri" panose="020F0502020204030204" pitchFamily="34" charset="0"/>
              </a:rPr>
              <a:t> De </a:t>
            </a:r>
            <a:r>
              <a:rPr lang="nl-NL" sz="1800" dirty="0">
                <a:solidFill>
                  <a:srgbClr val="FF0000"/>
                </a:solidFill>
                <a:effectLst/>
                <a:latin typeface="Calibri" panose="020F0502020204030204" pitchFamily="34" charset="0"/>
                <a:ea typeface="Calibri" panose="020F0502020204030204" pitchFamily="34" charset="0"/>
              </a:rPr>
              <a:t>GPL-</a:t>
            </a:r>
            <a:r>
              <a:rPr lang="nl-NL" sz="1800" dirty="0">
                <a:effectLst/>
                <a:latin typeface="Calibri" panose="020F0502020204030204" pitchFamily="34" charset="0"/>
                <a:ea typeface="Calibri" panose="020F0502020204030204" pitchFamily="34" charset="0"/>
              </a:rPr>
              <a:t>vroedvrouw kan aantonen dat zij 24/7 beschikbaarheid en bereikbaarheid mogelijk maakt voor haar cliënten. Is dit binnen de praktijk niet te realiseren, dan dienen samenwerkingsverbanden te worden opgezet. </a:t>
            </a:r>
            <a:r>
              <a:rPr lang="nl-NL" sz="1800" dirty="0">
                <a:solidFill>
                  <a:srgbClr val="FF0000"/>
                </a:solidFill>
                <a:effectLst/>
                <a:latin typeface="Calibri" panose="020F0502020204030204" pitchFamily="34" charset="0"/>
                <a:ea typeface="Calibri" panose="020F0502020204030204" pitchFamily="34" charset="0"/>
              </a:rPr>
              <a:t>[ONGEWIJZIGD]</a:t>
            </a:r>
            <a:endParaRPr lang="en-US" sz="1800" dirty="0">
              <a:effectLst/>
              <a:latin typeface="Calibri" panose="020F0502020204030204" pitchFamily="34" charset="0"/>
              <a:ea typeface="Calibri" panose="020F0502020204030204" pitchFamily="34" charset="0"/>
            </a:endParaRPr>
          </a:p>
          <a:p>
            <a:r>
              <a:rPr lang="nl-BE" sz="1800" u="sng" dirty="0">
                <a:effectLst/>
                <a:latin typeface="Calibri" panose="020F0502020204030204" pitchFamily="34" charset="0"/>
                <a:ea typeface="Calibri" panose="020F0502020204030204" pitchFamily="34" charset="0"/>
              </a:rPr>
              <a:t>GPL-aanbeveling 6</a:t>
            </a:r>
            <a:r>
              <a:rPr lang="nl-BE" sz="1800" dirty="0">
                <a:effectLst/>
                <a:latin typeface="Calibri" panose="020F0502020204030204" pitchFamily="34" charset="0"/>
                <a:ea typeface="Calibri" panose="020F0502020204030204" pitchFamily="34" charset="0"/>
              </a:rPr>
              <a:t>: Het moment waarop de </a:t>
            </a:r>
            <a:r>
              <a:rPr lang="nl-BE" sz="1800" dirty="0" err="1">
                <a:effectLst/>
                <a:latin typeface="Calibri" panose="020F0502020204030204" pitchFamily="34" charset="0"/>
                <a:ea typeface="Calibri" panose="020F0502020204030204" pitchFamily="34" charset="0"/>
              </a:rPr>
              <a:t>intrapartumzorg</a:t>
            </a:r>
            <a:r>
              <a:rPr lang="nl-BE" sz="1800" dirty="0">
                <a:effectLst/>
                <a:latin typeface="Calibri" panose="020F0502020204030204" pitchFamily="34" charset="0"/>
                <a:ea typeface="Calibri" panose="020F0502020204030204" pitchFamily="34" charset="0"/>
              </a:rPr>
              <a:t> overgaat in de postnatale zorg dient gepaard te gaan met een overdracht. </a:t>
            </a:r>
            <a:r>
              <a:rPr lang="nl-NL" sz="1800" dirty="0">
                <a:solidFill>
                  <a:srgbClr val="FF0000"/>
                </a:solidFill>
                <a:effectLst/>
                <a:latin typeface="Calibri" panose="020F0502020204030204" pitchFamily="34" charset="0"/>
                <a:ea typeface="Calibri" panose="020F0502020204030204" pitchFamily="34" charset="0"/>
              </a:rPr>
              <a:t>[ONGEWIJZIGD]</a:t>
            </a:r>
            <a:endParaRPr lang="en-US" sz="1800" dirty="0">
              <a:effectLst/>
              <a:latin typeface="Calibri" panose="020F0502020204030204" pitchFamily="34" charset="0"/>
              <a:ea typeface="Calibri" panose="020F0502020204030204" pitchFamily="34" charset="0"/>
            </a:endParaRPr>
          </a:p>
          <a:p>
            <a:r>
              <a:rPr lang="nl-NL" sz="1800" u="sng" dirty="0">
                <a:effectLst/>
                <a:latin typeface="Calibri" panose="020F0502020204030204" pitchFamily="34" charset="0"/>
                <a:ea typeface="Calibri" panose="020F0502020204030204" pitchFamily="34" charset="0"/>
              </a:rPr>
              <a:t>GPL-aanbeveling 27</a:t>
            </a:r>
            <a:r>
              <a:rPr lang="nl-NL" sz="1800" dirty="0">
                <a:effectLst/>
                <a:latin typeface="Calibri" panose="020F0502020204030204" pitchFamily="34" charset="0"/>
                <a:ea typeface="Calibri" panose="020F0502020204030204" pitchFamily="34" charset="0"/>
              </a:rPr>
              <a:t>: De vroedvrouw bevordert en onderhoudt goede contacten met collega- vroedvrouwen. </a:t>
            </a:r>
            <a:r>
              <a:rPr lang="nl-NL" sz="1800" dirty="0">
                <a:solidFill>
                  <a:srgbClr val="FF0000"/>
                </a:solidFill>
                <a:effectLst/>
                <a:latin typeface="Calibri" panose="020F0502020204030204" pitchFamily="34" charset="0"/>
                <a:ea typeface="Calibri" panose="020F0502020204030204" pitchFamily="34" charset="0"/>
              </a:rPr>
              <a:t>[ONGEWIJZIGD]</a:t>
            </a:r>
            <a:endParaRPr lang="en-US" sz="1800" dirty="0">
              <a:effectLst/>
              <a:latin typeface="Calibri" panose="020F0502020204030204" pitchFamily="34" charset="0"/>
              <a:ea typeface="Calibri" panose="020F0502020204030204" pitchFamily="34" charset="0"/>
            </a:endParaRPr>
          </a:p>
          <a:p>
            <a:r>
              <a:rPr lang="nl-NL" sz="1800" dirty="0">
                <a:effectLst/>
                <a:latin typeface="Calibri" panose="020F0502020204030204" pitchFamily="34" charset="0"/>
                <a:ea typeface="Calibri" panose="020F0502020204030204" pitchFamily="34" charset="0"/>
              </a:rPr>
              <a:t> </a:t>
            </a:r>
            <a:r>
              <a:rPr lang="nl-NL" sz="1800" u="sng" dirty="0">
                <a:effectLst/>
                <a:latin typeface="Calibri" panose="020F0502020204030204" pitchFamily="34" charset="0"/>
                <a:ea typeface="Calibri" panose="020F0502020204030204" pitchFamily="34" charset="0"/>
              </a:rPr>
              <a:t>GPL-aanbeveling 28</a:t>
            </a:r>
            <a:r>
              <a:rPr lang="nl-NL" sz="1800" dirty="0">
                <a:effectLst/>
                <a:latin typeface="Calibri" panose="020F0502020204030204" pitchFamily="34" charset="0"/>
                <a:ea typeface="Calibri" panose="020F0502020204030204" pitchFamily="34" charset="0"/>
              </a:rPr>
              <a:t>: De vroedvrouw bevordert en onderhoudt goede contacten met andere zorgverleners en zorgorganisaties binnen een ruim perinataal en gezinsondersteunend netwerk. </a:t>
            </a:r>
            <a:r>
              <a:rPr lang="nl-NL" sz="1800" dirty="0">
                <a:solidFill>
                  <a:srgbClr val="FF0000"/>
                </a:solidFill>
                <a:effectLst/>
                <a:latin typeface="Calibri" panose="020F0502020204030204" pitchFamily="34" charset="0"/>
                <a:ea typeface="Calibri" panose="020F0502020204030204" pitchFamily="34" charset="0"/>
              </a:rPr>
              <a:t>[ONGEWIJZIGD]</a:t>
            </a: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71170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F6C84-84F0-4D98-9113-DF9794DB3B0C}"/>
              </a:ext>
            </a:extLst>
          </p:cNvPr>
          <p:cNvSpPr>
            <a:spLocks noGrp="1"/>
          </p:cNvSpPr>
          <p:nvPr>
            <p:ph type="title"/>
          </p:nvPr>
        </p:nvSpPr>
        <p:spPr>
          <a:xfrm>
            <a:off x="838200" y="365125"/>
            <a:ext cx="10285520" cy="1325563"/>
          </a:xfrm>
        </p:spPr>
        <p:txBody>
          <a:bodyPr>
            <a:normAutofit/>
          </a:bodyPr>
          <a:lstStyle/>
          <a:p>
            <a:r>
              <a:rPr lang="en-US" sz="4000" b="1" dirty="0" err="1">
                <a:solidFill>
                  <a:srgbClr val="80CD29"/>
                </a:solidFill>
              </a:rPr>
              <a:t>Vragen</a:t>
            </a:r>
            <a:r>
              <a:rPr lang="en-US" sz="4000" b="1" dirty="0">
                <a:solidFill>
                  <a:srgbClr val="80CD29"/>
                </a:solidFill>
              </a:rPr>
              <a:t>?</a:t>
            </a:r>
            <a:endParaRPr lang="en-US" sz="2400" b="1" dirty="0">
              <a:solidFill>
                <a:srgbClr val="FF7C80"/>
              </a:solidFill>
            </a:endParaRPr>
          </a:p>
        </p:txBody>
      </p:sp>
      <p:cxnSp>
        <p:nvCxnSpPr>
          <p:cNvPr id="8" name="Straight Connector 7">
            <a:extLst>
              <a:ext uri="{FF2B5EF4-FFF2-40B4-BE49-F238E27FC236}">
                <a16:creationId xmlns:a16="http://schemas.microsoft.com/office/drawing/2014/main" id="{CE67C997-80F2-4482-8CEE-AFC9F3183AAF}"/>
              </a:ext>
            </a:extLst>
          </p:cNvPr>
          <p:cNvCxnSpPr>
            <a:cxnSpLocks/>
          </p:cNvCxnSpPr>
          <p:nvPr/>
        </p:nvCxnSpPr>
        <p:spPr>
          <a:xfrm>
            <a:off x="838200" y="1465724"/>
            <a:ext cx="10285520" cy="0"/>
          </a:xfrm>
          <a:prstGeom prst="line">
            <a:avLst/>
          </a:prstGeom>
          <a:ln w="28575">
            <a:solidFill>
              <a:srgbClr val="80CD29"/>
            </a:solidFill>
          </a:ln>
        </p:spPr>
        <p:style>
          <a:lnRef idx="1">
            <a:schemeClr val="accent1"/>
          </a:lnRef>
          <a:fillRef idx="0">
            <a:schemeClr val="accent1"/>
          </a:fillRef>
          <a:effectRef idx="0">
            <a:schemeClr val="accent1"/>
          </a:effectRef>
          <a:fontRef idx="minor">
            <a:schemeClr val="tx1"/>
          </a:fontRef>
        </p:style>
      </p:cxnSp>
      <p:pic>
        <p:nvPicPr>
          <p:cNvPr id="7" name="Afbeelding 6">
            <a:extLst>
              <a:ext uri="{FF2B5EF4-FFF2-40B4-BE49-F238E27FC236}">
                <a16:creationId xmlns:a16="http://schemas.microsoft.com/office/drawing/2014/main" id="{BB6A48E8-BE29-485E-805F-8CF41E6F19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3777" y="230188"/>
            <a:ext cx="1099886" cy="1100319"/>
          </a:xfrm>
          <a:prstGeom prst="rect">
            <a:avLst/>
          </a:prstGeom>
        </p:spPr>
      </p:pic>
      <p:sp>
        <p:nvSpPr>
          <p:cNvPr id="4" name="Content Placeholder 2">
            <a:extLst>
              <a:ext uri="{FF2B5EF4-FFF2-40B4-BE49-F238E27FC236}">
                <a16:creationId xmlns:a16="http://schemas.microsoft.com/office/drawing/2014/main" id="{5376F3E2-3AF0-0F0E-018B-E8D3EF1FAF41}"/>
              </a:ext>
            </a:extLst>
          </p:cNvPr>
          <p:cNvSpPr txBox="1">
            <a:spLocks/>
          </p:cNvSpPr>
          <p:nvPr/>
        </p:nvSpPr>
        <p:spPr>
          <a:xfrm>
            <a:off x="838200" y="1690688"/>
            <a:ext cx="10285520" cy="46074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effectLst/>
                <a:latin typeface="Calibri" panose="020F0502020204030204" pitchFamily="34" charset="0"/>
                <a:ea typeface="Calibri" panose="020F0502020204030204" pitchFamily="34" charset="0"/>
              </a:rPr>
              <a:t>Neem contact op met:</a:t>
            </a:r>
          </a:p>
          <a:p>
            <a:pPr marL="0" indent="0">
              <a:buNone/>
            </a:pPr>
            <a:endParaRPr lang="en-US" sz="2400" dirty="0">
              <a:latin typeface="Calibri" panose="020F0502020204030204" pitchFamily="34" charset="0"/>
              <a:ea typeface="Calibri" panose="020F0502020204030204" pitchFamily="34" charset="0"/>
            </a:endParaRPr>
          </a:p>
          <a:p>
            <a:pPr marL="0" indent="0">
              <a:buNone/>
            </a:pPr>
            <a:r>
              <a:rPr lang="en-US" sz="2400" dirty="0">
                <a:latin typeface="Calibri" panose="020F0502020204030204" pitchFamily="34" charset="0"/>
                <a:ea typeface="Calibri" panose="020F0502020204030204" pitchFamily="34" charset="0"/>
              </a:rPr>
              <a:t>Vlaamse Beroepsorganisatie van Vroedvrouwen (VBOV) vzw</a:t>
            </a:r>
          </a:p>
          <a:p>
            <a:pPr marL="0" indent="0">
              <a:buNone/>
            </a:pPr>
            <a:endParaRPr lang="en-US" sz="2400" dirty="0">
              <a:effectLst/>
              <a:latin typeface="Calibri" panose="020F0502020204030204" pitchFamily="34" charset="0"/>
              <a:ea typeface="Calibri" panose="020F0502020204030204" pitchFamily="34" charset="0"/>
            </a:endParaRPr>
          </a:p>
          <a:p>
            <a:r>
              <a:rPr lang="en-US" sz="2400" dirty="0">
                <a:effectLst/>
                <a:latin typeface="Calibri" panose="020F0502020204030204" pitchFamily="34" charset="0"/>
                <a:ea typeface="Calibri" panose="020F0502020204030204" pitchFamily="34" charset="0"/>
              </a:rPr>
              <a:t>Diana Ferrin, </a:t>
            </a:r>
            <a:r>
              <a:rPr lang="nl-BE" sz="2400" dirty="0">
                <a:effectLst/>
                <a:latin typeface="Calibri" panose="020F0502020204030204" pitchFamily="34" charset="0"/>
                <a:ea typeface="Calibri" panose="020F0502020204030204" pitchFamily="34" charset="0"/>
              </a:rPr>
              <a:t>Kringcoördinator</a:t>
            </a:r>
            <a:r>
              <a:rPr lang="en-US" sz="240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hlinkClick r:id="rId4"/>
              </a:rPr>
              <a:t>koepelkring@vroedvrouwen.be</a:t>
            </a:r>
            <a:r>
              <a:rPr lang="en-US" sz="2400" dirty="0">
                <a:effectLst/>
                <a:latin typeface="Calibri" panose="020F0502020204030204" pitchFamily="34" charset="0"/>
                <a:ea typeface="Calibri" panose="020F0502020204030204" pitchFamily="34" charset="0"/>
              </a:rPr>
              <a:t> </a:t>
            </a:r>
          </a:p>
          <a:p>
            <a:r>
              <a:rPr lang="en-US" sz="2400" dirty="0">
                <a:latin typeface="Calibri" panose="020F0502020204030204" pitchFamily="34" charset="0"/>
                <a:ea typeface="Calibri" panose="020F0502020204030204" pitchFamily="34" charset="0"/>
              </a:rPr>
              <a:t>Ines Rothmann, </a:t>
            </a:r>
            <a:r>
              <a:rPr lang="en-US" sz="2400" dirty="0" err="1">
                <a:latin typeface="Calibri" panose="020F0502020204030204" pitchFamily="34" charset="0"/>
                <a:ea typeface="Calibri" panose="020F0502020204030204" pitchFamily="34" charset="0"/>
              </a:rPr>
              <a:t>Wetenschappelijk</a:t>
            </a:r>
            <a:r>
              <a:rPr lang="en-US" sz="2400" dirty="0">
                <a:latin typeface="Calibri" panose="020F0502020204030204" pitchFamily="34" charset="0"/>
                <a:ea typeface="Calibri" panose="020F0502020204030204" pitchFamily="34" charset="0"/>
              </a:rPr>
              <a:t> </a:t>
            </a:r>
            <a:r>
              <a:rPr lang="en-US" sz="2400" dirty="0" err="1">
                <a:latin typeface="Calibri" panose="020F0502020204030204" pitchFamily="34" charset="0"/>
                <a:ea typeface="Calibri" panose="020F0502020204030204" pitchFamily="34" charset="0"/>
              </a:rPr>
              <a:t>Medewerker</a:t>
            </a:r>
            <a:r>
              <a:rPr lang="en-US" sz="2400" dirty="0">
                <a:latin typeface="Calibri" panose="020F0502020204030204" pitchFamily="34" charset="0"/>
                <a:ea typeface="Calibri" panose="020F0502020204030204" pitchFamily="34" charset="0"/>
              </a:rPr>
              <a:t>: </a:t>
            </a:r>
            <a:r>
              <a:rPr lang="en-US" sz="2400" dirty="0">
                <a:latin typeface="Calibri" panose="020F0502020204030204" pitchFamily="34" charset="0"/>
                <a:ea typeface="Calibri" panose="020F0502020204030204" pitchFamily="34" charset="0"/>
                <a:hlinkClick r:id="rId5"/>
              </a:rPr>
              <a:t>wetenschap@vroedvrouwen.be</a:t>
            </a:r>
            <a:r>
              <a:rPr lang="en-US" sz="2400" dirty="0">
                <a:latin typeface="Calibri" panose="020F0502020204030204" pitchFamily="34" charset="0"/>
                <a:ea typeface="Calibri" panose="020F0502020204030204" pitchFamily="34" charset="0"/>
              </a:rPr>
              <a:t> </a:t>
            </a:r>
            <a:endParaRPr lang="en-US"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711630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F6C84-84F0-4D98-9113-DF9794DB3B0C}"/>
              </a:ext>
            </a:extLst>
          </p:cNvPr>
          <p:cNvSpPr>
            <a:spLocks noGrp="1"/>
          </p:cNvSpPr>
          <p:nvPr>
            <p:ph type="title"/>
          </p:nvPr>
        </p:nvSpPr>
        <p:spPr>
          <a:xfrm>
            <a:off x="838200" y="365125"/>
            <a:ext cx="10285520" cy="1325563"/>
          </a:xfrm>
        </p:spPr>
        <p:txBody>
          <a:bodyPr/>
          <a:lstStyle/>
          <a:p>
            <a:r>
              <a:rPr lang="en-US" b="1" dirty="0" err="1">
                <a:solidFill>
                  <a:srgbClr val="9BC700"/>
                </a:solidFill>
              </a:rPr>
              <a:t>Inhoud</a:t>
            </a:r>
            <a:endParaRPr lang="en-US" b="1" dirty="0">
              <a:solidFill>
                <a:srgbClr val="9BC700"/>
              </a:solidFill>
            </a:endParaRPr>
          </a:p>
        </p:txBody>
      </p:sp>
      <p:sp>
        <p:nvSpPr>
          <p:cNvPr id="3" name="Content Placeholder 2">
            <a:extLst>
              <a:ext uri="{FF2B5EF4-FFF2-40B4-BE49-F238E27FC236}">
                <a16:creationId xmlns:a16="http://schemas.microsoft.com/office/drawing/2014/main" id="{8DBEBD45-3666-49C5-8C62-9D780E850E4C}"/>
              </a:ext>
            </a:extLst>
          </p:cNvPr>
          <p:cNvSpPr>
            <a:spLocks noGrp="1"/>
          </p:cNvSpPr>
          <p:nvPr>
            <p:ph idx="1"/>
          </p:nvPr>
        </p:nvSpPr>
        <p:spPr/>
        <p:txBody>
          <a:bodyPr>
            <a:normAutofit/>
          </a:bodyPr>
          <a:lstStyle/>
          <a:p>
            <a:pPr marL="457200" indent="-457200">
              <a:buFont typeface="+mj-lt"/>
              <a:buAutoNum type="arabicPeriod"/>
            </a:pPr>
            <a:r>
              <a:rPr lang="en-US" sz="2400" dirty="0" err="1"/>
              <a:t>Situering</a:t>
            </a:r>
            <a:endParaRPr lang="en-US" sz="2400" dirty="0"/>
          </a:p>
          <a:p>
            <a:pPr marL="457200" indent="-457200">
              <a:buFont typeface="+mj-lt"/>
              <a:buAutoNum type="arabicPeriod"/>
            </a:pPr>
            <a:r>
              <a:rPr lang="en-US" sz="2400" dirty="0"/>
              <a:t>Wat is </a:t>
            </a:r>
            <a:r>
              <a:rPr lang="en-US" sz="2400" dirty="0" err="1"/>
              <a:t>continuiteit</a:t>
            </a:r>
            <a:r>
              <a:rPr lang="en-US" sz="2400" dirty="0"/>
              <a:t> van </a:t>
            </a:r>
            <a:r>
              <a:rPr lang="en-US" sz="2400" dirty="0" err="1"/>
              <a:t>zorgverlening</a:t>
            </a:r>
            <a:r>
              <a:rPr lang="en-US" sz="2400" dirty="0"/>
              <a:t>?</a:t>
            </a:r>
          </a:p>
          <a:p>
            <a:pPr marL="457200" indent="-457200">
              <a:buFont typeface="+mj-lt"/>
              <a:buAutoNum type="arabicPeriod"/>
            </a:pPr>
            <a:r>
              <a:rPr lang="en-US" sz="2400" dirty="0" err="1"/>
              <a:t>Wijzigingen</a:t>
            </a:r>
            <a:r>
              <a:rPr lang="en-US" sz="2400" dirty="0"/>
              <a:t> in </a:t>
            </a:r>
            <a:r>
              <a:rPr lang="en-US" sz="2400" dirty="0" err="1"/>
              <a:t>één</a:t>
            </a:r>
            <a:r>
              <a:rPr lang="en-US" sz="2400" dirty="0"/>
              <a:t> </a:t>
            </a:r>
            <a:r>
              <a:rPr lang="en-US" sz="2400" dirty="0" err="1"/>
              <a:t>oogopslag</a:t>
            </a:r>
            <a:endParaRPr lang="en-US" sz="2400" dirty="0"/>
          </a:p>
          <a:p>
            <a:pPr lvl="1"/>
            <a:r>
              <a:rPr lang="en-US" dirty="0"/>
              <a:t>24 </a:t>
            </a:r>
            <a:r>
              <a:rPr lang="en-US" dirty="0" err="1"/>
              <a:t>uur</a:t>
            </a:r>
            <a:r>
              <a:rPr lang="en-US" dirty="0"/>
              <a:t> </a:t>
            </a:r>
            <a:r>
              <a:rPr lang="en-US" dirty="0" err="1"/>
              <a:t>beschikbaarheid</a:t>
            </a:r>
            <a:r>
              <a:rPr lang="en-US" dirty="0"/>
              <a:t> &amp; </a:t>
            </a:r>
            <a:r>
              <a:rPr lang="en-US" dirty="0" err="1"/>
              <a:t>bereikbaarheid</a:t>
            </a:r>
            <a:endParaRPr lang="en-US" dirty="0"/>
          </a:p>
          <a:p>
            <a:pPr lvl="1"/>
            <a:r>
              <a:rPr lang="en-US" dirty="0" err="1"/>
              <a:t>Overdracht</a:t>
            </a:r>
            <a:r>
              <a:rPr lang="en-US" dirty="0"/>
              <a:t> en </a:t>
            </a:r>
            <a:r>
              <a:rPr lang="en-US" dirty="0" err="1"/>
              <a:t>ontslag</a:t>
            </a:r>
            <a:endParaRPr lang="en-US" dirty="0"/>
          </a:p>
          <a:p>
            <a:pPr marL="457200" indent="-457200">
              <a:buFont typeface="+mj-lt"/>
              <a:buAutoNum type="arabicPeriod"/>
            </a:pPr>
            <a:r>
              <a:rPr lang="en-US" sz="2400" dirty="0" err="1"/>
              <a:t>Ongewijzigde</a:t>
            </a:r>
            <a:r>
              <a:rPr lang="en-US" sz="2400" dirty="0"/>
              <a:t> </a:t>
            </a:r>
            <a:r>
              <a:rPr lang="en-US" sz="2400" dirty="0" err="1"/>
              <a:t>voorwaarden</a:t>
            </a:r>
            <a:r>
              <a:rPr lang="en-US" sz="2400" dirty="0"/>
              <a:t> en </a:t>
            </a:r>
            <a:r>
              <a:rPr lang="en-US" sz="2400" dirty="0" err="1"/>
              <a:t>aanbevelingen</a:t>
            </a:r>
            <a:endParaRPr lang="en-US" sz="2400" dirty="0"/>
          </a:p>
          <a:p>
            <a:pPr marL="0" indent="0">
              <a:buNone/>
            </a:pPr>
            <a:endParaRPr lang="en-US" dirty="0"/>
          </a:p>
        </p:txBody>
      </p:sp>
      <p:cxnSp>
        <p:nvCxnSpPr>
          <p:cNvPr id="8" name="Straight Connector 7">
            <a:extLst>
              <a:ext uri="{FF2B5EF4-FFF2-40B4-BE49-F238E27FC236}">
                <a16:creationId xmlns:a16="http://schemas.microsoft.com/office/drawing/2014/main" id="{CE67C997-80F2-4482-8CEE-AFC9F3183AAF}"/>
              </a:ext>
            </a:extLst>
          </p:cNvPr>
          <p:cNvCxnSpPr>
            <a:cxnSpLocks/>
          </p:cNvCxnSpPr>
          <p:nvPr/>
        </p:nvCxnSpPr>
        <p:spPr>
          <a:xfrm>
            <a:off x="838200" y="1607964"/>
            <a:ext cx="10285520" cy="0"/>
          </a:xfrm>
          <a:prstGeom prst="line">
            <a:avLst/>
          </a:prstGeom>
          <a:ln w="28575">
            <a:solidFill>
              <a:srgbClr val="9BC700"/>
            </a:solidFill>
          </a:ln>
        </p:spPr>
        <p:style>
          <a:lnRef idx="1">
            <a:schemeClr val="accent1"/>
          </a:lnRef>
          <a:fillRef idx="0">
            <a:schemeClr val="accent1"/>
          </a:fillRef>
          <a:effectRef idx="0">
            <a:schemeClr val="accent1"/>
          </a:effectRef>
          <a:fontRef idx="minor">
            <a:schemeClr val="tx1"/>
          </a:fontRef>
        </p:style>
      </p:cxnSp>
      <p:pic>
        <p:nvPicPr>
          <p:cNvPr id="7" name="Picture 1">
            <a:extLst>
              <a:ext uri="{FF2B5EF4-FFF2-40B4-BE49-F238E27FC236}">
                <a16:creationId xmlns:a16="http://schemas.microsoft.com/office/drawing/2014/main" id="{CF7004C4-BA53-4859-AB08-E591345256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93937" y="398424"/>
            <a:ext cx="2551444" cy="833935"/>
          </a:xfrm>
          <a:prstGeom prst="rect">
            <a:avLst/>
          </a:prstGeom>
        </p:spPr>
      </p:pic>
    </p:spTree>
    <p:extLst>
      <p:ext uri="{BB962C8B-B14F-4D97-AF65-F5344CB8AC3E}">
        <p14:creationId xmlns:p14="http://schemas.microsoft.com/office/powerpoint/2010/main" val="775620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F6C84-84F0-4D98-9113-DF9794DB3B0C}"/>
              </a:ext>
            </a:extLst>
          </p:cNvPr>
          <p:cNvSpPr>
            <a:spLocks noGrp="1"/>
          </p:cNvSpPr>
          <p:nvPr>
            <p:ph type="title"/>
          </p:nvPr>
        </p:nvSpPr>
        <p:spPr>
          <a:xfrm>
            <a:off x="838200" y="365125"/>
            <a:ext cx="10285520" cy="1325563"/>
          </a:xfrm>
        </p:spPr>
        <p:txBody>
          <a:bodyPr>
            <a:normAutofit/>
          </a:bodyPr>
          <a:lstStyle/>
          <a:p>
            <a:r>
              <a:rPr lang="en-US" sz="4000" b="1" dirty="0" err="1">
                <a:solidFill>
                  <a:srgbClr val="80CD29"/>
                </a:solidFill>
              </a:rPr>
              <a:t>Situering</a:t>
            </a:r>
            <a:endParaRPr lang="en-US" sz="4000" b="1" dirty="0">
              <a:solidFill>
                <a:srgbClr val="80CD29"/>
              </a:solidFill>
            </a:endParaRPr>
          </a:p>
        </p:txBody>
      </p:sp>
      <p:sp>
        <p:nvSpPr>
          <p:cNvPr id="3" name="Content Placeholder 2">
            <a:extLst>
              <a:ext uri="{FF2B5EF4-FFF2-40B4-BE49-F238E27FC236}">
                <a16:creationId xmlns:a16="http://schemas.microsoft.com/office/drawing/2014/main" id="{8DBEBD45-3666-49C5-8C62-9D780E850E4C}"/>
              </a:ext>
            </a:extLst>
          </p:cNvPr>
          <p:cNvSpPr>
            <a:spLocks noGrp="1"/>
          </p:cNvSpPr>
          <p:nvPr>
            <p:ph idx="1"/>
          </p:nvPr>
        </p:nvSpPr>
        <p:spPr/>
        <p:txBody>
          <a:bodyPr>
            <a:normAutofit/>
          </a:bodyPr>
          <a:lstStyle/>
          <a:p>
            <a:r>
              <a:rPr lang="nl-NL" sz="1800" dirty="0">
                <a:effectLst/>
                <a:latin typeface="Calibri" panose="020F0502020204030204" pitchFamily="34" charset="0"/>
                <a:ea typeface="Calibri" panose="020F0502020204030204" pitchFamily="34" charset="0"/>
              </a:rPr>
              <a:t>Uit de implementatie van het GPL de afgelopen 7 jaar blijkt dat het continu beschikbaar en bereikbaar zijn van de eerstelijnsvroedvrouw een grote impact kan hebben op de </a:t>
            </a:r>
            <a:r>
              <a:rPr lang="nl-NL" sz="1800" i="1" dirty="0" err="1">
                <a:effectLst/>
                <a:latin typeface="Calibri" panose="020F0502020204030204" pitchFamily="34" charset="0"/>
                <a:ea typeface="Calibri" panose="020F0502020204030204" pitchFamily="34" charset="0"/>
              </a:rPr>
              <a:t>work</a:t>
            </a:r>
            <a:r>
              <a:rPr lang="nl-NL" sz="1800" i="1" dirty="0">
                <a:effectLst/>
                <a:latin typeface="Calibri" panose="020F0502020204030204" pitchFamily="34" charset="0"/>
                <a:ea typeface="Calibri" panose="020F0502020204030204" pitchFamily="34" charset="0"/>
              </a:rPr>
              <a:t>-life </a:t>
            </a:r>
            <a:r>
              <a:rPr lang="nl-NL" sz="1800" i="1" dirty="0" err="1">
                <a:effectLst/>
                <a:latin typeface="Calibri" panose="020F0502020204030204" pitchFamily="34" charset="0"/>
                <a:ea typeface="Calibri" panose="020F0502020204030204" pitchFamily="34" charset="0"/>
              </a:rPr>
              <a:t>balance</a:t>
            </a:r>
            <a:r>
              <a:rPr lang="nl-NL" sz="1800" dirty="0">
                <a:effectLst/>
                <a:latin typeface="Calibri" panose="020F0502020204030204" pitchFamily="34" charset="0"/>
                <a:ea typeface="Calibri" panose="020F0502020204030204" pitchFamily="34" charset="0"/>
              </a:rPr>
              <a:t> en daarmee het fysieke en mentale welzijn van vroedvrouwen.  Onder de vroedvrouwen heerst de bezorgdheid dat de huidige GPL-voorwaarden 7 t/m 9 inzake de continuïteit van de zorgverlening mogelijk te streng zijn geformuleerd. Bovendien was er nood aan ervaringsuitwisseling over goede praktijken.</a:t>
            </a:r>
            <a:endParaRPr lang="en-US" sz="1800" dirty="0">
              <a:effectLst/>
              <a:latin typeface="Calibri" panose="020F0502020204030204" pitchFamily="34" charset="0"/>
              <a:ea typeface="Calibri" panose="020F0502020204030204" pitchFamily="34" charset="0"/>
            </a:endParaRPr>
          </a:p>
          <a:p>
            <a:pPr marL="0" indent="0">
              <a:buNone/>
            </a:pPr>
            <a:r>
              <a:rPr lang="nl-NL" sz="1800" dirty="0">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r>
              <a:rPr lang="nl-NL" sz="1800" dirty="0">
                <a:effectLst/>
                <a:latin typeface="Calibri" panose="020F0502020204030204" pitchFamily="34" charset="0"/>
                <a:ea typeface="Calibri" panose="020F0502020204030204" pitchFamily="34" charset="0"/>
              </a:rPr>
              <a:t>De VBOV vzw vroeg daarom juridisch advies, bekeek de wettelijke verplichtingen voor vroedvrouwen en inventariseerde goede praktijken. Hieronder wordt continuïteit van zorgverlening toegelicht en de aanpassing van de GPL-voorwaarden en aanbevelingen. Het doel is een evenwicht te vinden tussen kwaliteitsvolle, continue, cliëntgerichte zorg te kunnen blijven verlenen voor de zorgvrager én tegelijkertijd zorg te dragen voor het fysieke en mentale welzijn van de vroedvrouwen die het GPL dragen.</a:t>
            </a:r>
            <a:endParaRPr lang="en-US" sz="1800" dirty="0">
              <a:effectLst/>
              <a:latin typeface="Calibri" panose="020F0502020204030204" pitchFamily="34" charset="0"/>
              <a:ea typeface="Calibri" panose="020F0502020204030204" pitchFamily="34" charset="0"/>
            </a:endParaRPr>
          </a:p>
          <a:p>
            <a:endParaRPr lang="nl-NL" sz="2400" dirty="0"/>
          </a:p>
        </p:txBody>
      </p:sp>
      <p:cxnSp>
        <p:nvCxnSpPr>
          <p:cNvPr id="8" name="Straight Connector 7">
            <a:extLst>
              <a:ext uri="{FF2B5EF4-FFF2-40B4-BE49-F238E27FC236}">
                <a16:creationId xmlns:a16="http://schemas.microsoft.com/office/drawing/2014/main" id="{CE67C997-80F2-4482-8CEE-AFC9F3183AAF}"/>
              </a:ext>
            </a:extLst>
          </p:cNvPr>
          <p:cNvCxnSpPr>
            <a:cxnSpLocks/>
          </p:cNvCxnSpPr>
          <p:nvPr/>
        </p:nvCxnSpPr>
        <p:spPr>
          <a:xfrm>
            <a:off x="838200" y="1607964"/>
            <a:ext cx="10285520" cy="0"/>
          </a:xfrm>
          <a:prstGeom prst="line">
            <a:avLst/>
          </a:prstGeom>
          <a:ln w="28575">
            <a:solidFill>
              <a:srgbClr val="80CD29"/>
            </a:solidFill>
          </a:ln>
        </p:spPr>
        <p:style>
          <a:lnRef idx="1">
            <a:schemeClr val="accent1"/>
          </a:lnRef>
          <a:fillRef idx="0">
            <a:schemeClr val="accent1"/>
          </a:fillRef>
          <a:effectRef idx="0">
            <a:schemeClr val="accent1"/>
          </a:effectRef>
          <a:fontRef idx="minor">
            <a:schemeClr val="tx1"/>
          </a:fontRef>
        </p:style>
      </p:cxnSp>
      <p:pic>
        <p:nvPicPr>
          <p:cNvPr id="7" name="Afbeelding 6">
            <a:extLst>
              <a:ext uri="{FF2B5EF4-FFF2-40B4-BE49-F238E27FC236}">
                <a16:creationId xmlns:a16="http://schemas.microsoft.com/office/drawing/2014/main" id="{71724667-1449-491C-84B2-DA7944F2E7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84134" y="133168"/>
            <a:ext cx="1339332" cy="1339859"/>
          </a:xfrm>
          <a:prstGeom prst="rect">
            <a:avLst/>
          </a:prstGeom>
        </p:spPr>
      </p:pic>
    </p:spTree>
    <p:extLst>
      <p:ext uri="{BB962C8B-B14F-4D97-AF65-F5344CB8AC3E}">
        <p14:creationId xmlns:p14="http://schemas.microsoft.com/office/powerpoint/2010/main" val="4094300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E401B1-1888-4060-BB90-D0A6ED436153}"/>
              </a:ext>
            </a:extLst>
          </p:cNvPr>
          <p:cNvSpPr txBox="1"/>
          <p:nvPr/>
        </p:nvSpPr>
        <p:spPr>
          <a:xfrm>
            <a:off x="683580" y="3098304"/>
            <a:ext cx="11203619" cy="1938992"/>
          </a:xfrm>
          <a:prstGeom prst="rect">
            <a:avLst/>
          </a:prstGeom>
          <a:noFill/>
        </p:spPr>
        <p:txBody>
          <a:bodyPr wrap="square" rtlCol="0">
            <a:spAutoFit/>
          </a:bodyPr>
          <a:lstStyle/>
          <a:p>
            <a:r>
              <a:rPr lang="en-US" sz="6000" dirty="0">
                <a:solidFill>
                  <a:srgbClr val="9BC700"/>
                </a:solidFill>
              </a:rPr>
              <a:t>Wat is </a:t>
            </a:r>
            <a:r>
              <a:rPr lang="nl-BE" sz="6000" dirty="0">
                <a:solidFill>
                  <a:srgbClr val="9BC700"/>
                </a:solidFill>
              </a:rPr>
              <a:t>continuïteit van de zorgverlening?</a:t>
            </a:r>
          </a:p>
        </p:txBody>
      </p:sp>
      <p:pic>
        <p:nvPicPr>
          <p:cNvPr id="7" name="Afbeelding 6">
            <a:extLst>
              <a:ext uri="{FF2B5EF4-FFF2-40B4-BE49-F238E27FC236}">
                <a16:creationId xmlns:a16="http://schemas.microsoft.com/office/drawing/2014/main" id="{6894543C-2621-4C3B-88BA-272919738C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8831" y="719120"/>
            <a:ext cx="2097705" cy="2098530"/>
          </a:xfrm>
          <a:prstGeom prst="rect">
            <a:avLst/>
          </a:prstGeom>
        </p:spPr>
      </p:pic>
    </p:spTree>
    <p:extLst>
      <p:ext uri="{BB962C8B-B14F-4D97-AF65-F5344CB8AC3E}">
        <p14:creationId xmlns:p14="http://schemas.microsoft.com/office/powerpoint/2010/main" val="4041977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F6C84-84F0-4D98-9113-DF9794DB3B0C}"/>
              </a:ext>
            </a:extLst>
          </p:cNvPr>
          <p:cNvSpPr>
            <a:spLocks noGrp="1"/>
          </p:cNvSpPr>
          <p:nvPr>
            <p:ph type="title"/>
          </p:nvPr>
        </p:nvSpPr>
        <p:spPr>
          <a:xfrm>
            <a:off x="838200" y="365125"/>
            <a:ext cx="10285520" cy="1325563"/>
          </a:xfrm>
        </p:spPr>
        <p:txBody>
          <a:bodyPr>
            <a:normAutofit/>
          </a:bodyPr>
          <a:lstStyle/>
          <a:p>
            <a:r>
              <a:rPr lang="nl-BE" sz="4000" b="1" dirty="0">
                <a:solidFill>
                  <a:srgbClr val="80CD29"/>
                </a:solidFill>
              </a:rPr>
              <a:t>Continuïteit</a:t>
            </a:r>
            <a:r>
              <a:rPr lang="en-US" sz="4000" b="1" dirty="0">
                <a:solidFill>
                  <a:srgbClr val="80CD29"/>
                </a:solidFill>
              </a:rPr>
              <a:t> van de </a:t>
            </a:r>
            <a:r>
              <a:rPr lang="en-US" sz="4000" b="1" dirty="0" err="1">
                <a:solidFill>
                  <a:srgbClr val="80CD29"/>
                </a:solidFill>
              </a:rPr>
              <a:t>zorgverlening</a:t>
            </a:r>
            <a:endParaRPr lang="en-US" sz="4000" b="1" dirty="0">
              <a:solidFill>
                <a:srgbClr val="80CD29"/>
              </a:solidFill>
            </a:endParaRPr>
          </a:p>
        </p:txBody>
      </p:sp>
      <p:sp>
        <p:nvSpPr>
          <p:cNvPr id="3" name="Content Placeholder 2">
            <a:extLst>
              <a:ext uri="{FF2B5EF4-FFF2-40B4-BE49-F238E27FC236}">
                <a16:creationId xmlns:a16="http://schemas.microsoft.com/office/drawing/2014/main" id="{8DBEBD45-3666-49C5-8C62-9D780E850E4C}"/>
              </a:ext>
            </a:extLst>
          </p:cNvPr>
          <p:cNvSpPr>
            <a:spLocks noGrp="1"/>
          </p:cNvSpPr>
          <p:nvPr>
            <p:ph idx="1"/>
          </p:nvPr>
        </p:nvSpPr>
        <p:spPr>
          <a:xfrm>
            <a:off x="838200" y="1968145"/>
            <a:ext cx="10515600" cy="4208818"/>
          </a:xfrm>
        </p:spPr>
        <p:txBody>
          <a:bodyPr>
            <a:noAutofit/>
          </a:bodyPr>
          <a:lstStyle/>
          <a:p>
            <a:pPr marL="0" indent="0" algn="ctr">
              <a:buNone/>
            </a:pPr>
            <a:r>
              <a:rPr lang="nl-BE" sz="1800" i="1" dirty="0"/>
              <a:t>De GPL-vroedvrouw </a:t>
            </a:r>
            <a:r>
              <a:rPr lang="nl-NL" sz="1800" dirty="0">
                <a:effectLst/>
                <a:ea typeface="Calibri" panose="020F0502020204030204" pitchFamily="34" charset="0"/>
              </a:rPr>
              <a:t>verzekert de continuïteit van perinatale zorg op 3 vlakken: </a:t>
            </a:r>
            <a:endParaRPr lang="nl-BE" sz="1800" i="1" dirty="0"/>
          </a:p>
          <a:p>
            <a:pPr marL="0" lvl="0" indent="0">
              <a:buNone/>
            </a:pPr>
            <a:endParaRPr lang="nl-BE" b="1" dirty="0"/>
          </a:p>
        </p:txBody>
      </p:sp>
      <p:cxnSp>
        <p:nvCxnSpPr>
          <p:cNvPr id="8" name="Straight Connector 7">
            <a:extLst>
              <a:ext uri="{FF2B5EF4-FFF2-40B4-BE49-F238E27FC236}">
                <a16:creationId xmlns:a16="http://schemas.microsoft.com/office/drawing/2014/main" id="{CE67C997-80F2-4482-8CEE-AFC9F3183AAF}"/>
              </a:ext>
            </a:extLst>
          </p:cNvPr>
          <p:cNvCxnSpPr>
            <a:cxnSpLocks/>
          </p:cNvCxnSpPr>
          <p:nvPr/>
        </p:nvCxnSpPr>
        <p:spPr>
          <a:xfrm>
            <a:off x="838200" y="1607964"/>
            <a:ext cx="10285520" cy="0"/>
          </a:xfrm>
          <a:prstGeom prst="line">
            <a:avLst/>
          </a:prstGeom>
          <a:ln w="28575">
            <a:solidFill>
              <a:srgbClr val="80CD29"/>
            </a:solidFill>
          </a:ln>
        </p:spPr>
        <p:style>
          <a:lnRef idx="1">
            <a:schemeClr val="accent1"/>
          </a:lnRef>
          <a:fillRef idx="0">
            <a:schemeClr val="accent1"/>
          </a:fillRef>
          <a:effectRef idx="0">
            <a:schemeClr val="accent1"/>
          </a:effectRef>
          <a:fontRef idx="minor">
            <a:schemeClr val="tx1"/>
          </a:fontRef>
        </p:style>
      </p:cxnSp>
      <p:pic>
        <p:nvPicPr>
          <p:cNvPr id="7" name="Afbeelding 6">
            <a:extLst>
              <a:ext uri="{FF2B5EF4-FFF2-40B4-BE49-F238E27FC236}">
                <a16:creationId xmlns:a16="http://schemas.microsoft.com/office/drawing/2014/main" id="{BB6A48E8-BE29-485E-805F-8CF41E6F19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3777" y="230188"/>
            <a:ext cx="1099886" cy="1100319"/>
          </a:xfrm>
          <a:prstGeom prst="rect">
            <a:avLst/>
          </a:prstGeom>
        </p:spPr>
      </p:pic>
      <p:grpSp>
        <p:nvGrpSpPr>
          <p:cNvPr id="9" name="Groep 8">
            <a:extLst>
              <a:ext uri="{FF2B5EF4-FFF2-40B4-BE49-F238E27FC236}">
                <a16:creationId xmlns:a16="http://schemas.microsoft.com/office/drawing/2014/main" id="{D80339B5-2382-FBD1-4BE6-DA1864B2CCED}"/>
              </a:ext>
            </a:extLst>
          </p:cNvPr>
          <p:cNvGrpSpPr/>
          <p:nvPr/>
        </p:nvGrpSpPr>
        <p:grpSpPr>
          <a:xfrm>
            <a:off x="3444240" y="2667000"/>
            <a:ext cx="5013960" cy="3764280"/>
            <a:chOff x="3444240" y="2667000"/>
            <a:chExt cx="5013960" cy="3764280"/>
          </a:xfrm>
        </p:grpSpPr>
        <p:sp>
          <p:nvSpPr>
            <p:cNvPr id="4" name="Ovaal 3">
              <a:extLst>
                <a:ext uri="{FF2B5EF4-FFF2-40B4-BE49-F238E27FC236}">
                  <a16:creationId xmlns:a16="http://schemas.microsoft.com/office/drawing/2014/main" id="{9D7856FB-2C74-7DD2-FF0A-48FFADB12F26}"/>
                </a:ext>
              </a:extLst>
            </p:cNvPr>
            <p:cNvSpPr/>
            <p:nvPr/>
          </p:nvSpPr>
          <p:spPr>
            <a:xfrm>
              <a:off x="3444240" y="2667000"/>
              <a:ext cx="2689860" cy="2156316"/>
            </a:xfrm>
            <a:prstGeom prst="ellipse">
              <a:avLst/>
            </a:prstGeom>
            <a:solidFill>
              <a:srgbClr val="20304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BE" sz="1800" dirty="0"/>
                <a:t>Continuïteit op niveau van de organisatie</a:t>
              </a:r>
            </a:p>
          </p:txBody>
        </p:sp>
        <p:sp>
          <p:nvSpPr>
            <p:cNvPr id="5" name="Ovaal 4">
              <a:extLst>
                <a:ext uri="{FF2B5EF4-FFF2-40B4-BE49-F238E27FC236}">
                  <a16:creationId xmlns:a16="http://schemas.microsoft.com/office/drawing/2014/main" id="{9BD071C3-D6E3-E001-1CB8-9D6A9ABC17A7}"/>
                </a:ext>
              </a:extLst>
            </p:cNvPr>
            <p:cNvSpPr/>
            <p:nvPr/>
          </p:nvSpPr>
          <p:spPr>
            <a:xfrm>
              <a:off x="5768340" y="2667000"/>
              <a:ext cx="2689860" cy="2156316"/>
            </a:xfrm>
            <a:prstGeom prst="ellipse">
              <a:avLst/>
            </a:prstGeom>
            <a:solidFill>
              <a:srgbClr val="80CD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BE" sz="1800" dirty="0"/>
                <a:t>Continuïteit inzake de informatie van de zorgverlening</a:t>
              </a:r>
            </a:p>
          </p:txBody>
        </p:sp>
        <p:sp>
          <p:nvSpPr>
            <p:cNvPr id="6" name="Ovaal 5">
              <a:extLst>
                <a:ext uri="{FF2B5EF4-FFF2-40B4-BE49-F238E27FC236}">
                  <a16:creationId xmlns:a16="http://schemas.microsoft.com/office/drawing/2014/main" id="{ACF11140-F1F6-8C9F-0321-E40FD6653623}"/>
                </a:ext>
              </a:extLst>
            </p:cNvPr>
            <p:cNvSpPr/>
            <p:nvPr/>
          </p:nvSpPr>
          <p:spPr>
            <a:xfrm>
              <a:off x="4606290" y="4274964"/>
              <a:ext cx="2689860" cy="2156316"/>
            </a:xfrm>
            <a:prstGeom prst="ellipse">
              <a:avLst/>
            </a:prstGeom>
            <a:solidFill>
              <a:srgbClr val="FF7C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BE" sz="1800" dirty="0"/>
                <a:t>Relationele continuïteit</a:t>
              </a:r>
            </a:p>
          </p:txBody>
        </p:sp>
      </p:grpSp>
    </p:spTree>
    <p:extLst>
      <p:ext uri="{BB962C8B-B14F-4D97-AF65-F5344CB8AC3E}">
        <p14:creationId xmlns:p14="http://schemas.microsoft.com/office/powerpoint/2010/main" val="3354262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E401B1-1888-4060-BB90-D0A6ED436153}"/>
              </a:ext>
            </a:extLst>
          </p:cNvPr>
          <p:cNvSpPr txBox="1"/>
          <p:nvPr/>
        </p:nvSpPr>
        <p:spPr>
          <a:xfrm>
            <a:off x="683580" y="3098304"/>
            <a:ext cx="11203619" cy="1938992"/>
          </a:xfrm>
          <a:prstGeom prst="rect">
            <a:avLst/>
          </a:prstGeom>
          <a:noFill/>
        </p:spPr>
        <p:txBody>
          <a:bodyPr wrap="square" rtlCol="0">
            <a:spAutoFit/>
          </a:bodyPr>
          <a:lstStyle/>
          <a:p>
            <a:r>
              <a:rPr lang="en-US" sz="6000" dirty="0" err="1">
                <a:solidFill>
                  <a:srgbClr val="9BC700"/>
                </a:solidFill>
              </a:rPr>
              <a:t>Wijzigingen</a:t>
            </a:r>
            <a:r>
              <a:rPr lang="en-US" sz="6000" dirty="0">
                <a:solidFill>
                  <a:srgbClr val="9BC700"/>
                </a:solidFill>
              </a:rPr>
              <a:t> van </a:t>
            </a:r>
            <a:r>
              <a:rPr lang="en-US" sz="6000" dirty="0" err="1">
                <a:solidFill>
                  <a:srgbClr val="9BC700"/>
                </a:solidFill>
              </a:rPr>
              <a:t>voorwaarden</a:t>
            </a:r>
            <a:r>
              <a:rPr lang="en-US" sz="6000" dirty="0">
                <a:solidFill>
                  <a:srgbClr val="9BC700"/>
                </a:solidFill>
              </a:rPr>
              <a:t> en </a:t>
            </a:r>
            <a:r>
              <a:rPr lang="en-US" sz="6000" dirty="0" err="1">
                <a:solidFill>
                  <a:srgbClr val="9BC700"/>
                </a:solidFill>
              </a:rPr>
              <a:t>aanbevelingen</a:t>
            </a:r>
            <a:endParaRPr lang="en-US" sz="6000" dirty="0">
              <a:solidFill>
                <a:srgbClr val="9BC700"/>
              </a:solidFill>
            </a:endParaRPr>
          </a:p>
        </p:txBody>
      </p:sp>
      <p:pic>
        <p:nvPicPr>
          <p:cNvPr id="7" name="Afbeelding 6">
            <a:extLst>
              <a:ext uri="{FF2B5EF4-FFF2-40B4-BE49-F238E27FC236}">
                <a16:creationId xmlns:a16="http://schemas.microsoft.com/office/drawing/2014/main" id="{6894543C-2621-4C3B-88BA-272919738C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8831" y="719120"/>
            <a:ext cx="2097705" cy="2098530"/>
          </a:xfrm>
          <a:prstGeom prst="rect">
            <a:avLst/>
          </a:prstGeom>
        </p:spPr>
      </p:pic>
    </p:spTree>
    <p:extLst>
      <p:ext uri="{BB962C8B-B14F-4D97-AF65-F5344CB8AC3E}">
        <p14:creationId xmlns:p14="http://schemas.microsoft.com/office/powerpoint/2010/main" val="2911265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F6C84-84F0-4D98-9113-DF9794DB3B0C}"/>
              </a:ext>
            </a:extLst>
          </p:cNvPr>
          <p:cNvSpPr>
            <a:spLocks noGrp="1"/>
          </p:cNvSpPr>
          <p:nvPr>
            <p:ph type="title"/>
          </p:nvPr>
        </p:nvSpPr>
        <p:spPr>
          <a:xfrm>
            <a:off x="838200" y="365125"/>
            <a:ext cx="10285520" cy="1325563"/>
          </a:xfrm>
        </p:spPr>
        <p:txBody>
          <a:bodyPr>
            <a:normAutofit/>
          </a:bodyPr>
          <a:lstStyle/>
          <a:p>
            <a:r>
              <a:rPr lang="nl-BE" sz="4000" b="1" dirty="0">
                <a:solidFill>
                  <a:srgbClr val="80CD29"/>
                </a:solidFill>
              </a:rPr>
              <a:t>Wijzigingen in één oogopslag</a:t>
            </a:r>
          </a:p>
        </p:txBody>
      </p:sp>
      <p:cxnSp>
        <p:nvCxnSpPr>
          <p:cNvPr id="8" name="Straight Connector 7">
            <a:extLst>
              <a:ext uri="{FF2B5EF4-FFF2-40B4-BE49-F238E27FC236}">
                <a16:creationId xmlns:a16="http://schemas.microsoft.com/office/drawing/2014/main" id="{CE67C997-80F2-4482-8CEE-AFC9F3183AAF}"/>
              </a:ext>
            </a:extLst>
          </p:cNvPr>
          <p:cNvCxnSpPr>
            <a:cxnSpLocks/>
          </p:cNvCxnSpPr>
          <p:nvPr/>
        </p:nvCxnSpPr>
        <p:spPr>
          <a:xfrm>
            <a:off x="838200" y="1607964"/>
            <a:ext cx="10637520" cy="0"/>
          </a:xfrm>
          <a:prstGeom prst="line">
            <a:avLst/>
          </a:prstGeom>
          <a:ln w="28575">
            <a:solidFill>
              <a:srgbClr val="80CD29"/>
            </a:solidFill>
          </a:ln>
        </p:spPr>
        <p:style>
          <a:lnRef idx="1">
            <a:schemeClr val="accent1"/>
          </a:lnRef>
          <a:fillRef idx="0">
            <a:schemeClr val="accent1"/>
          </a:fillRef>
          <a:effectRef idx="0">
            <a:schemeClr val="accent1"/>
          </a:effectRef>
          <a:fontRef idx="minor">
            <a:schemeClr val="tx1"/>
          </a:fontRef>
        </p:style>
      </p:cxnSp>
      <p:pic>
        <p:nvPicPr>
          <p:cNvPr id="7" name="Afbeelding 6">
            <a:extLst>
              <a:ext uri="{FF2B5EF4-FFF2-40B4-BE49-F238E27FC236}">
                <a16:creationId xmlns:a16="http://schemas.microsoft.com/office/drawing/2014/main" id="{BB6A48E8-BE29-485E-805F-8CF41E6F19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3777" y="230188"/>
            <a:ext cx="1099886" cy="1100319"/>
          </a:xfrm>
          <a:prstGeom prst="rect">
            <a:avLst/>
          </a:prstGeom>
        </p:spPr>
      </p:pic>
      <p:sp>
        <p:nvSpPr>
          <p:cNvPr id="6" name="Rechthoek 5">
            <a:extLst>
              <a:ext uri="{FF2B5EF4-FFF2-40B4-BE49-F238E27FC236}">
                <a16:creationId xmlns:a16="http://schemas.microsoft.com/office/drawing/2014/main" id="{044FABB8-5D1A-D193-123B-052044F1DF4D}"/>
              </a:ext>
            </a:extLst>
          </p:cNvPr>
          <p:cNvSpPr/>
          <p:nvPr/>
        </p:nvSpPr>
        <p:spPr>
          <a:xfrm>
            <a:off x="5792756" y="1689523"/>
            <a:ext cx="5682964" cy="412335"/>
          </a:xfrm>
          <a:prstGeom prst="rect">
            <a:avLst/>
          </a:prstGeom>
          <a:solidFill>
            <a:srgbClr val="FF7C80"/>
          </a:solidFill>
          <a:ln>
            <a:solidFill>
              <a:srgbClr val="FF7C8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GPL-aanbeveling 5: Voorbereiding tijdens de zwangerschap </a:t>
            </a:r>
          </a:p>
        </p:txBody>
      </p:sp>
      <p:sp>
        <p:nvSpPr>
          <p:cNvPr id="9" name="Rechthoek 8">
            <a:extLst>
              <a:ext uri="{FF2B5EF4-FFF2-40B4-BE49-F238E27FC236}">
                <a16:creationId xmlns:a16="http://schemas.microsoft.com/office/drawing/2014/main" id="{12B8402F-57D0-ABFA-DCFA-FA05CD5999FE}"/>
              </a:ext>
            </a:extLst>
          </p:cNvPr>
          <p:cNvSpPr/>
          <p:nvPr/>
        </p:nvSpPr>
        <p:spPr>
          <a:xfrm>
            <a:off x="2976465" y="1696953"/>
            <a:ext cx="2733869" cy="404906"/>
          </a:xfrm>
          <a:prstGeom prst="rect">
            <a:avLst/>
          </a:prstGeom>
          <a:solidFill>
            <a:srgbClr val="80CD29"/>
          </a:solidFill>
          <a:ln>
            <a:solidFill>
              <a:srgbClr val="80CD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Voorbereiding tijdens de zwangerschap</a:t>
            </a:r>
          </a:p>
        </p:txBody>
      </p:sp>
      <p:sp>
        <p:nvSpPr>
          <p:cNvPr id="10" name="Rechthoek 9">
            <a:extLst>
              <a:ext uri="{FF2B5EF4-FFF2-40B4-BE49-F238E27FC236}">
                <a16:creationId xmlns:a16="http://schemas.microsoft.com/office/drawing/2014/main" id="{BAA4CA27-9015-5F18-DA38-F46A800F5357}"/>
              </a:ext>
            </a:extLst>
          </p:cNvPr>
          <p:cNvSpPr/>
          <p:nvPr/>
        </p:nvSpPr>
        <p:spPr>
          <a:xfrm>
            <a:off x="838200" y="1715615"/>
            <a:ext cx="2055843" cy="1811471"/>
          </a:xfrm>
          <a:prstGeom prst="rect">
            <a:avLst/>
          </a:prstGeom>
          <a:solidFill>
            <a:srgbClr val="20304E"/>
          </a:solidFill>
          <a:ln>
            <a:solidFill>
              <a:srgbClr val="20304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BE" sz="1400" dirty="0"/>
              <a:t>Continuïteit op niveau van de organisatie</a:t>
            </a:r>
          </a:p>
        </p:txBody>
      </p:sp>
      <p:sp>
        <p:nvSpPr>
          <p:cNvPr id="11" name="Rechthoek 10">
            <a:extLst>
              <a:ext uri="{FF2B5EF4-FFF2-40B4-BE49-F238E27FC236}">
                <a16:creationId xmlns:a16="http://schemas.microsoft.com/office/drawing/2014/main" id="{A3589E41-B481-C6A1-F2CA-6D82C7924ED4}"/>
              </a:ext>
            </a:extLst>
          </p:cNvPr>
          <p:cNvSpPr/>
          <p:nvPr/>
        </p:nvSpPr>
        <p:spPr>
          <a:xfrm>
            <a:off x="2976462" y="2154102"/>
            <a:ext cx="2733871" cy="631417"/>
          </a:xfrm>
          <a:prstGeom prst="rect">
            <a:avLst/>
          </a:prstGeom>
          <a:solidFill>
            <a:srgbClr val="80CD29"/>
          </a:solidFill>
          <a:ln>
            <a:solidFill>
              <a:srgbClr val="80CD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Frequentie van de huisbezoeken</a:t>
            </a:r>
          </a:p>
        </p:txBody>
      </p:sp>
      <p:sp>
        <p:nvSpPr>
          <p:cNvPr id="12" name="Rechthoek 11">
            <a:extLst>
              <a:ext uri="{FF2B5EF4-FFF2-40B4-BE49-F238E27FC236}">
                <a16:creationId xmlns:a16="http://schemas.microsoft.com/office/drawing/2014/main" id="{C6E50573-4ECB-8B19-99E2-EFF6D0002A6C}"/>
              </a:ext>
            </a:extLst>
          </p:cNvPr>
          <p:cNvSpPr/>
          <p:nvPr/>
        </p:nvSpPr>
        <p:spPr>
          <a:xfrm>
            <a:off x="5792751" y="2146546"/>
            <a:ext cx="5682969" cy="312849"/>
          </a:xfrm>
          <a:prstGeom prst="rect">
            <a:avLst/>
          </a:prstGeom>
          <a:solidFill>
            <a:srgbClr val="FF7C80"/>
          </a:solidFill>
          <a:ln>
            <a:solidFill>
              <a:srgbClr val="FF7C8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GPL-aanbeveling 8: Huisbezoek 24 uur na ontslag</a:t>
            </a:r>
          </a:p>
        </p:txBody>
      </p:sp>
      <p:sp>
        <p:nvSpPr>
          <p:cNvPr id="13" name="Rechthoek 12">
            <a:extLst>
              <a:ext uri="{FF2B5EF4-FFF2-40B4-BE49-F238E27FC236}">
                <a16:creationId xmlns:a16="http://schemas.microsoft.com/office/drawing/2014/main" id="{06CC0B9F-5944-7251-64EE-8C733FC9A6FE}"/>
              </a:ext>
            </a:extLst>
          </p:cNvPr>
          <p:cNvSpPr/>
          <p:nvPr/>
        </p:nvSpPr>
        <p:spPr>
          <a:xfrm>
            <a:off x="5792752" y="2498991"/>
            <a:ext cx="5674566" cy="286528"/>
          </a:xfrm>
          <a:prstGeom prst="rect">
            <a:avLst/>
          </a:prstGeom>
          <a:solidFill>
            <a:srgbClr val="FF7C80"/>
          </a:solidFill>
          <a:ln>
            <a:solidFill>
              <a:srgbClr val="FF7C8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GPL-aanbeveling 9: Minimum aantal huisbezoeken</a:t>
            </a:r>
          </a:p>
        </p:txBody>
      </p:sp>
      <p:sp>
        <p:nvSpPr>
          <p:cNvPr id="14" name="Rechthoek 13">
            <a:extLst>
              <a:ext uri="{FF2B5EF4-FFF2-40B4-BE49-F238E27FC236}">
                <a16:creationId xmlns:a16="http://schemas.microsoft.com/office/drawing/2014/main" id="{22857CE1-A2E5-B823-7C55-865AC5B99FB2}"/>
              </a:ext>
            </a:extLst>
          </p:cNvPr>
          <p:cNvSpPr/>
          <p:nvPr/>
        </p:nvSpPr>
        <p:spPr>
          <a:xfrm>
            <a:off x="2976463" y="2835564"/>
            <a:ext cx="2733870" cy="691522"/>
          </a:xfrm>
          <a:prstGeom prst="rect">
            <a:avLst/>
          </a:prstGeom>
          <a:solidFill>
            <a:srgbClr val="80CD29"/>
          </a:solidFill>
          <a:ln>
            <a:solidFill>
              <a:srgbClr val="80CD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24 uur bereikbaarheid en beschikbaarheid</a:t>
            </a:r>
          </a:p>
        </p:txBody>
      </p:sp>
      <p:sp>
        <p:nvSpPr>
          <p:cNvPr id="15" name="Rechthoek 14">
            <a:extLst>
              <a:ext uri="{FF2B5EF4-FFF2-40B4-BE49-F238E27FC236}">
                <a16:creationId xmlns:a16="http://schemas.microsoft.com/office/drawing/2014/main" id="{7A326F3A-1BEE-6E8C-D398-11AED6637238}"/>
              </a:ext>
            </a:extLst>
          </p:cNvPr>
          <p:cNvSpPr/>
          <p:nvPr/>
        </p:nvSpPr>
        <p:spPr>
          <a:xfrm>
            <a:off x="5792752" y="2838579"/>
            <a:ext cx="5674567" cy="286528"/>
          </a:xfrm>
          <a:prstGeom prst="rect">
            <a:avLst/>
          </a:prstGeom>
          <a:solidFill>
            <a:srgbClr val="FF7C80"/>
          </a:solidFill>
          <a:ln>
            <a:solidFill>
              <a:srgbClr val="FF7C8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GPL-voorwaarde 8: 24u beschikbaarheid en bereikbaarheid</a:t>
            </a:r>
          </a:p>
        </p:txBody>
      </p:sp>
      <p:sp>
        <p:nvSpPr>
          <p:cNvPr id="16" name="Rechthoek 15">
            <a:extLst>
              <a:ext uri="{FF2B5EF4-FFF2-40B4-BE49-F238E27FC236}">
                <a16:creationId xmlns:a16="http://schemas.microsoft.com/office/drawing/2014/main" id="{9826BB80-E851-5FF7-14B3-D4074DCDC3A0}"/>
              </a:ext>
            </a:extLst>
          </p:cNvPr>
          <p:cNvSpPr/>
          <p:nvPr/>
        </p:nvSpPr>
        <p:spPr>
          <a:xfrm>
            <a:off x="5792752" y="3161143"/>
            <a:ext cx="5674566" cy="371442"/>
          </a:xfrm>
          <a:prstGeom prst="rect">
            <a:avLst/>
          </a:prstGeom>
          <a:solidFill>
            <a:schemeClr val="bg1">
              <a:lumMod val="50000"/>
            </a:schemeClr>
          </a:solid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GPL-voorwaarde 9: Dringende oproepen (GEWIJZIGD)</a:t>
            </a:r>
          </a:p>
        </p:txBody>
      </p:sp>
      <p:sp>
        <p:nvSpPr>
          <p:cNvPr id="17" name="Rechthoek 16">
            <a:extLst>
              <a:ext uri="{FF2B5EF4-FFF2-40B4-BE49-F238E27FC236}">
                <a16:creationId xmlns:a16="http://schemas.microsoft.com/office/drawing/2014/main" id="{BEE3B8A2-67D3-3D3E-9007-DEAF92B91528}"/>
              </a:ext>
            </a:extLst>
          </p:cNvPr>
          <p:cNvSpPr/>
          <p:nvPr/>
        </p:nvSpPr>
        <p:spPr>
          <a:xfrm>
            <a:off x="838199" y="3593267"/>
            <a:ext cx="2055843" cy="1877382"/>
          </a:xfrm>
          <a:prstGeom prst="rect">
            <a:avLst/>
          </a:prstGeom>
          <a:solidFill>
            <a:srgbClr val="20304E"/>
          </a:solidFill>
          <a:ln>
            <a:solidFill>
              <a:srgbClr val="20304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BE" sz="1400" dirty="0"/>
              <a:t>Continuïteit inzake de informatie van de zorgverlening</a:t>
            </a:r>
          </a:p>
        </p:txBody>
      </p:sp>
      <p:sp>
        <p:nvSpPr>
          <p:cNvPr id="18" name="Rechthoek 17">
            <a:extLst>
              <a:ext uri="{FF2B5EF4-FFF2-40B4-BE49-F238E27FC236}">
                <a16:creationId xmlns:a16="http://schemas.microsoft.com/office/drawing/2014/main" id="{FDCE154A-077F-F551-8A34-AA6EC93D9451}"/>
              </a:ext>
            </a:extLst>
          </p:cNvPr>
          <p:cNvSpPr/>
          <p:nvPr/>
        </p:nvSpPr>
        <p:spPr>
          <a:xfrm>
            <a:off x="2976464" y="3609117"/>
            <a:ext cx="2733869" cy="691522"/>
          </a:xfrm>
          <a:prstGeom prst="rect">
            <a:avLst/>
          </a:prstGeom>
          <a:solidFill>
            <a:srgbClr val="80CD29"/>
          </a:solidFill>
          <a:ln>
            <a:solidFill>
              <a:srgbClr val="80CD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Overdracht &amp; ontslag</a:t>
            </a:r>
          </a:p>
        </p:txBody>
      </p:sp>
      <p:sp>
        <p:nvSpPr>
          <p:cNvPr id="20" name="Rechthoek 19">
            <a:extLst>
              <a:ext uri="{FF2B5EF4-FFF2-40B4-BE49-F238E27FC236}">
                <a16:creationId xmlns:a16="http://schemas.microsoft.com/office/drawing/2014/main" id="{677B2780-EE32-0645-21AF-CBBD8BBDECBA}"/>
              </a:ext>
            </a:extLst>
          </p:cNvPr>
          <p:cNvSpPr/>
          <p:nvPr/>
        </p:nvSpPr>
        <p:spPr>
          <a:xfrm>
            <a:off x="5793846" y="3602557"/>
            <a:ext cx="5674566" cy="312849"/>
          </a:xfrm>
          <a:prstGeom prst="rect">
            <a:avLst/>
          </a:prstGeom>
          <a:solidFill>
            <a:srgbClr val="FF7C80"/>
          </a:solidFill>
          <a:ln>
            <a:solidFill>
              <a:srgbClr val="FF7C8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GPL-aanbeveling 6: Overdrachtsdossier </a:t>
            </a:r>
            <a:r>
              <a:rPr lang="nl-BE" sz="1400" dirty="0" err="1"/>
              <a:t>intrapartum</a:t>
            </a:r>
            <a:r>
              <a:rPr lang="nl-BE" sz="1400" dirty="0"/>
              <a:t> naar postnatale zorg</a:t>
            </a:r>
          </a:p>
        </p:txBody>
      </p:sp>
      <p:sp>
        <p:nvSpPr>
          <p:cNvPr id="21" name="Rechthoek 20">
            <a:extLst>
              <a:ext uri="{FF2B5EF4-FFF2-40B4-BE49-F238E27FC236}">
                <a16:creationId xmlns:a16="http://schemas.microsoft.com/office/drawing/2014/main" id="{41A95D0E-F70A-CBA2-6083-21780E23A9C3}"/>
              </a:ext>
            </a:extLst>
          </p:cNvPr>
          <p:cNvSpPr/>
          <p:nvPr/>
        </p:nvSpPr>
        <p:spPr>
          <a:xfrm>
            <a:off x="5786226" y="3968424"/>
            <a:ext cx="5674565" cy="312850"/>
          </a:xfrm>
          <a:prstGeom prst="rect">
            <a:avLst/>
          </a:prstGeom>
          <a:solidFill>
            <a:schemeClr val="bg1">
              <a:lumMod val="50000"/>
            </a:schemeClr>
          </a:solid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GPL-aanbeveling 7: Vooraf bepaalde ontslagcriteria (GEWIST)</a:t>
            </a:r>
          </a:p>
        </p:txBody>
      </p:sp>
      <p:sp>
        <p:nvSpPr>
          <p:cNvPr id="24" name="Rechthoek 23">
            <a:extLst>
              <a:ext uri="{FF2B5EF4-FFF2-40B4-BE49-F238E27FC236}">
                <a16:creationId xmlns:a16="http://schemas.microsoft.com/office/drawing/2014/main" id="{2509B3DB-63A6-5CA9-E4EF-1F0D6BBB7BFC}"/>
              </a:ext>
            </a:extLst>
          </p:cNvPr>
          <p:cNvSpPr/>
          <p:nvPr/>
        </p:nvSpPr>
        <p:spPr>
          <a:xfrm>
            <a:off x="2976464" y="4353657"/>
            <a:ext cx="2733870" cy="402485"/>
          </a:xfrm>
          <a:prstGeom prst="rect">
            <a:avLst/>
          </a:prstGeom>
          <a:solidFill>
            <a:srgbClr val="80CD29"/>
          </a:solidFill>
          <a:ln>
            <a:solidFill>
              <a:srgbClr val="80CD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24 uur bereikbaarheid en beschikbaarheid</a:t>
            </a:r>
          </a:p>
        </p:txBody>
      </p:sp>
      <p:sp>
        <p:nvSpPr>
          <p:cNvPr id="25" name="Rechthoek 24">
            <a:extLst>
              <a:ext uri="{FF2B5EF4-FFF2-40B4-BE49-F238E27FC236}">
                <a16:creationId xmlns:a16="http://schemas.microsoft.com/office/drawing/2014/main" id="{8DF74B01-39F6-250C-666E-9E7F902F9BE3}"/>
              </a:ext>
            </a:extLst>
          </p:cNvPr>
          <p:cNvSpPr/>
          <p:nvPr/>
        </p:nvSpPr>
        <p:spPr>
          <a:xfrm>
            <a:off x="5792751" y="4353205"/>
            <a:ext cx="5682969" cy="402485"/>
          </a:xfrm>
          <a:prstGeom prst="rect">
            <a:avLst/>
          </a:prstGeom>
          <a:solidFill>
            <a:schemeClr val="bg1">
              <a:lumMod val="50000"/>
            </a:schemeClr>
          </a:solid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GPL-voorwaarde 10: Financiële transparantie (GEWIJZIGD)</a:t>
            </a:r>
          </a:p>
        </p:txBody>
      </p:sp>
      <p:sp>
        <p:nvSpPr>
          <p:cNvPr id="26" name="Rechthoek 25">
            <a:extLst>
              <a:ext uri="{FF2B5EF4-FFF2-40B4-BE49-F238E27FC236}">
                <a16:creationId xmlns:a16="http://schemas.microsoft.com/office/drawing/2014/main" id="{6AE54D98-1C39-97EE-98A6-72F1FA8EB5DE}"/>
              </a:ext>
            </a:extLst>
          </p:cNvPr>
          <p:cNvSpPr/>
          <p:nvPr/>
        </p:nvSpPr>
        <p:spPr>
          <a:xfrm>
            <a:off x="2971020" y="4788809"/>
            <a:ext cx="2744754" cy="691522"/>
          </a:xfrm>
          <a:prstGeom prst="rect">
            <a:avLst/>
          </a:prstGeom>
          <a:solidFill>
            <a:srgbClr val="80CD29"/>
          </a:solidFill>
          <a:ln>
            <a:solidFill>
              <a:srgbClr val="80CD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err="1"/>
              <a:t>Inter</a:t>
            </a:r>
            <a:r>
              <a:rPr lang="nl-BE" sz="1400" dirty="0"/>
              <a:t>- en Multidisciplinaire samenwerking</a:t>
            </a:r>
          </a:p>
        </p:txBody>
      </p:sp>
      <p:sp>
        <p:nvSpPr>
          <p:cNvPr id="27" name="Rechthoek 26">
            <a:extLst>
              <a:ext uri="{FF2B5EF4-FFF2-40B4-BE49-F238E27FC236}">
                <a16:creationId xmlns:a16="http://schemas.microsoft.com/office/drawing/2014/main" id="{2AC4DF1C-566F-59F3-3415-73FBF01B548B}"/>
              </a:ext>
            </a:extLst>
          </p:cNvPr>
          <p:cNvSpPr/>
          <p:nvPr/>
        </p:nvSpPr>
        <p:spPr>
          <a:xfrm>
            <a:off x="5792751" y="4788809"/>
            <a:ext cx="5682969" cy="312849"/>
          </a:xfrm>
          <a:prstGeom prst="rect">
            <a:avLst/>
          </a:prstGeom>
          <a:solidFill>
            <a:srgbClr val="FF7C80"/>
          </a:solidFill>
          <a:ln>
            <a:solidFill>
              <a:srgbClr val="FF7C8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GPL-aanbeveling 27: Contacten collega-vroedvrouwen</a:t>
            </a:r>
          </a:p>
        </p:txBody>
      </p:sp>
      <p:sp>
        <p:nvSpPr>
          <p:cNvPr id="28" name="Rechthoek 27">
            <a:extLst>
              <a:ext uri="{FF2B5EF4-FFF2-40B4-BE49-F238E27FC236}">
                <a16:creationId xmlns:a16="http://schemas.microsoft.com/office/drawing/2014/main" id="{C3470CC1-BFE5-CDDE-598B-712038A11CE3}"/>
              </a:ext>
            </a:extLst>
          </p:cNvPr>
          <p:cNvSpPr/>
          <p:nvPr/>
        </p:nvSpPr>
        <p:spPr>
          <a:xfrm>
            <a:off x="5789948" y="5157801"/>
            <a:ext cx="5685772" cy="312849"/>
          </a:xfrm>
          <a:prstGeom prst="rect">
            <a:avLst/>
          </a:prstGeom>
          <a:solidFill>
            <a:srgbClr val="FF7C80"/>
          </a:solidFill>
          <a:ln>
            <a:solidFill>
              <a:srgbClr val="FF7C8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GPL-aanbeveling 28: Contacten andere zorgverleners</a:t>
            </a:r>
          </a:p>
        </p:txBody>
      </p:sp>
      <p:sp>
        <p:nvSpPr>
          <p:cNvPr id="29" name="Rechthoek 28">
            <a:extLst>
              <a:ext uri="{FF2B5EF4-FFF2-40B4-BE49-F238E27FC236}">
                <a16:creationId xmlns:a16="http://schemas.microsoft.com/office/drawing/2014/main" id="{30E3F017-9846-318D-9E39-119876E01164}"/>
              </a:ext>
            </a:extLst>
          </p:cNvPr>
          <p:cNvSpPr/>
          <p:nvPr/>
        </p:nvSpPr>
        <p:spPr>
          <a:xfrm>
            <a:off x="838199" y="5536830"/>
            <a:ext cx="2055843" cy="425565"/>
          </a:xfrm>
          <a:prstGeom prst="rect">
            <a:avLst/>
          </a:prstGeom>
          <a:solidFill>
            <a:srgbClr val="20304E"/>
          </a:solidFill>
          <a:ln>
            <a:solidFill>
              <a:srgbClr val="20304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Relationele continuïteit</a:t>
            </a:r>
          </a:p>
        </p:txBody>
      </p:sp>
      <p:sp>
        <p:nvSpPr>
          <p:cNvPr id="30" name="Rechthoek 29">
            <a:extLst>
              <a:ext uri="{FF2B5EF4-FFF2-40B4-BE49-F238E27FC236}">
                <a16:creationId xmlns:a16="http://schemas.microsoft.com/office/drawing/2014/main" id="{EB3B0F8A-7BBE-95C8-FB93-41FD31A8E0A6}"/>
              </a:ext>
            </a:extLst>
          </p:cNvPr>
          <p:cNvSpPr/>
          <p:nvPr/>
        </p:nvSpPr>
        <p:spPr>
          <a:xfrm>
            <a:off x="5798969" y="5577966"/>
            <a:ext cx="5661822" cy="384429"/>
          </a:xfrm>
          <a:prstGeom prst="rect">
            <a:avLst/>
          </a:prstGeom>
          <a:solidFill>
            <a:srgbClr val="FF7C80"/>
          </a:solidFill>
          <a:ln>
            <a:solidFill>
              <a:srgbClr val="FF7C8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Geen GPL-voorwaarde of aanbeveling</a:t>
            </a:r>
          </a:p>
        </p:txBody>
      </p:sp>
      <p:sp>
        <p:nvSpPr>
          <p:cNvPr id="4" name="Rechthoek 3">
            <a:extLst>
              <a:ext uri="{FF2B5EF4-FFF2-40B4-BE49-F238E27FC236}">
                <a16:creationId xmlns:a16="http://schemas.microsoft.com/office/drawing/2014/main" id="{4C1A3750-D11E-E2BD-29E6-756F48A9BADA}"/>
              </a:ext>
            </a:extLst>
          </p:cNvPr>
          <p:cNvSpPr/>
          <p:nvPr/>
        </p:nvSpPr>
        <p:spPr>
          <a:xfrm>
            <a:off x="2971020" y="5530376"/>
            <a:ext cx="2744754" cy="432019"/>
          </a:xfrm>
          <a:prstGeom prst="rect">
            <a:avLst/>
          </a:prstGeom>
          <a:solidFill>
            <a:srgbClr val="80CD29"/>
          </a:solidFill>
          <a:ln>
            <a:solidFill>
              <a:srgbClr val="80CD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nl-BE" sz="1400" dirty="0"/>
              <a:t>Relationele </a:t>
            </a:r>
            <a:r>
              <a:rPr lang="nl-BE" sz="1400" dirty="0" err="1"/>
              <a:t>continuiteit</a:t>
            </a:r>
            <a:endParaRPr lang="nl-BE" sz="1400" dirty="0"/>
          </a:p>
        </p:txBody>
      </p:sp>
    </p:spTree>
    <p:extLst>
      <p:ext uri="{BB962C8B-B14F-4D97-AF65-F5344CB8AC3E}">
        <p14:creationId xmlns:p14="http://schemas.microsoft.com/office/powerpoint/2010/main" val="1914676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F6C84-84F0-4D98-9113-DF9794DB3B0C}"/>
              </a:ext>
            </a:extLst>
          </p:cNvPr>
          <p:cNvSpPr>
            <a:spLocks noGrp="1"/>
          </p:cNvSpPr>
          <p:nvPr>
            <p:ph type="title"/>
          </p:nvPr>
        </p:nvSpPr>
        <p:spPr>
          <a:xfrm>
            <a:off x="838200" y="365125"/>
            <a:ext cx="10285520" cy="1325563"/>
          </a:xfrm>
        </p:spPr>
        <p:txBody>
          <a:bodyPr>
            <a:noAutofit/>
          </a:bodyPr>
          <a:lstStyle/>
          <a:p>
            <a:r>
              <a:rPr lang="en-US" sz="4000" b="1" dirty="0" err="1">
                <a:solidFill>
                  <a:srgbClr val="80CD29"/>
                </a:solidFill>
              </a:rPr>
              <a:t>Toelichting</a:t>
            </a:r>
            <a:r>
              <a:rPr lang="en-US" sz="4000" b="1" dirty="0">
                <a:solidFill>
                  <a:srgbClr val="80CD29"/>
                </a:solidFill>
              </a:rPr>
              <a:t> </a:t>
            </a:r>
            <a:r>
              <a:rPr lang="en-US" sz="4000" b="1" dirty="0" err="1">
                <a:solidFill>
                  <a:srgbClr val="80CD29"/>
                </a:solidFill>
              </a:rPr>
              <a:t>wijzigingen</a:t>
            </a:r>
            <a:r>
              <a:rPr lang="en-US" sz="4000" b="1" dirty="0">
                <a:solidFill>
                  <a:srgbClr val="80CD29"/>
                </a:solidFill>
              </a:rPr>
              <a:t> 24 </a:t>
            </a:r>
            <a:r>
              <a:rPr lang="en-US" sz="4000" b="1" dirty="0" err="1">
                <a:solidFill>
                  <a:srgbClr val="80CD29"/>
                </a:solidFill>
              </a:rPr>
              <a:t>uur</a:t>
            </a:r>
            <a:r>
              <a:rPr lang="en-US" sz="4000" b="1" dirty="0">
                <a:solidFill>
                  <a:srgbClr val="80CD29"/>
                </a:solidFill>
              </a:rPr>
              <a:t> </a:t>
            </a:r>
            <a:r>
              <a:rPr lang="en-US" sz="4000" b="1" dirty="0" err="1">
                <a:solidFill>
                  <a:srgbClr val="80CD29"/>
                </a:solidFill>
              </a:rPr>
              <a:t>beschikbaarheid</a:t>
            </a:r>
            <a:r>
              <a:rPr lang="en-US" sz="4000" b="1" dirty="0">
                <a:solidFill>
                  <a:srgbClr val="80CD29"/>
                </a:solidFill>
              </a:rPr>
              <a:t> </a:t>
            </a:r>
            <a:br>
              <a:rPr lang="en-US" sz="4000" b="1" dirty="0">
                <a:solidFill>
                  <a:srgbClr val="80CD29"/>
                </a:solidFill>
              </a:rPr>
            </a:br>
            <a:r>
              <a:rPr lang="en-US" sz="4000" b="1" dirty="0">
                <a:solidFill>
                  <a:srgbClr val="80CD29"/>
                </a:solidFill>
              </a:rPr>
              <a:t>en </a:t>
            </a:r>
            <a:r>
              <a:rPr lang="en-US" sz="4000" b="1" dirty="0" err="1">
                <a:solidFill>
                  <a:srgbClr val="80CD29"/>
                </a:solidFill>
              </a:rPr>
              <a:t>bereikbaarheid</a:t>
            </a:r>
            <a:endParaRPr lang="en-US" sz="2400" b="1" dirty="0">
              <a:solidFill>
                <a:srgbClr val="FF7C80"/>
              </a:solidFill>
            </a:endParaRPr>
          </a:p>
        </p:txBody>
      </p:sp>
      <p:cxnSp>
        <p:nvCxnSpPr>
          <p:cNvPr id="8" name="Straight Connector 7">
            <a:extLst>
              <a:ext uri="{FF2B5EF4-FFF2-40B4-BE49-F238E27FC236}">
                <a16:creationId xmlns:a16="http://schemas.microsoft.com/office/drawing/2014/main" id="{CE67C997-80F2-4482-8CEE-AFC9F3183AAF}"/>
              </a:ext>
            </a:extLst>
          </p:cNvPr>
          <p:cNvCxnSpPr>
            <a:cxnSpLocks/>
          </p:cNvCxnSpPr>
          <p:nvPr/>
        </p:nvCxnSpPr>
        <p:spPr>
          <a:xfrm>
            <a:off x="838200" y="1607964"/>
            <a:ext cx="10285520" cy="0"/>
          </a:xfrm>
          <a:prstGeom prst="line">
            <a:avLst/>
          </a:prstGeom>
          <a:ln w="28575">
            <a:solidFill>
              <a:srgbClr val="80CD29"/>
            </a:solidFill>
          </a:ln>
        </p:spPr>
        <p:style>
          <a:lnRef idx="1">
            <a:schemeClr val="accent1"/>
          </a:lnRef>
          <a:fillRef idx="0">
            <a:schemeClr val="accent1"/>
          </a:fillRef>
          <a:effectRef idx="0">
            <a:schemeClr val="accent1"/>
          </a:effectRef>
          <a:fontRef idx="minor">
            <a:schemeClr val="tx1"/>
          </a:fontRef>
        </p:style>
      </p:cxnSp>
      <p:pic>
        <p:nvPicPr>
          <p:cNvPr id="7" name="Afbeelding 6">
            <a:extLst>
              <a:ext uri="{FF2B5EF4-FFF2-40B4-BE49-F238E27FC236}">
                <a16:creationId xmlns:a16="http://schemas.microsoft.com/office/drawing/2014/main" id="{BB6A48E8-BE29-485E-805F-8CF41E6F19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3777" y="230188"/>
            <a:ext cx="1099886" cy="1100319"/>
          </a:xfrm>
          <a:prstGeom prst="rect">
            <a:avLst/>
          </a:prstGeom>
        </p:spPr>
      </p:pic>
      <p:sp>
        <p:nvSpPr>
          <p:cNvPr id="4" name="Content Placeholder 2">
            <a:extLst>
              <a:ext uri="{FF2B5EF4-FFF2-40B4-BE49-F238E27FC236}">
                <a16:creationId xmlns:a16="http://schemas.microsoft.com/office/drawing/2014/main" id="{5376F3E2-3AF0-0F0E-018B-E8D3EF1FAF41}"/>
              </a:ext>
            </a:extLst>
          </p:cNvPr>
          <p:cNvSpPr txBox="1">
            <a:spLocks/>
          </p:cNvSpPr>
          <p:nvPr/>
        </p:nvSpPr>
        <p:spPr>
          <a:xfrm>
            <a:off x="838200" y="1885422"/>
            <a:ext cx="10285520" cy="46074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NL" sz="1800" u="sng" dirty="0">
                <a:effectLst/>
                <a:latin typeface="Calibri" panose="020F0502020204030204" pitchFamily="34" charset="0"/>
                <a:ea typeface="Calibri" panose="020F0502020204030204" pitchFamily="34" charset="0"/>
              </a:rPr>
              <a:t>GPL-voorwaarde 8:</a:t>
            </a:r>
            <a:r>
              <a:rPr lang="nl-NL" sz="1800" dirty="0">
                <a:effectLst/>
                <a:latin typeface="Calibri" panose="020F0502020204030204" pitchFamily="34" charset="0"/>
                <a:ea typeface="Calibri" panose="020F0502020204030204" pitchFamily="34" charset="0"/>
              </a:rPr>
              <a:t> De </a:t>
            </a:r>
            <a:r>
              <a:rPr lang="nl-NL" sz="1800" dirty="0">
                <a:solidFill>
                  <a:srgbClr val="FF0000"/>
                </a:solidFill>
                <a:effectLst/>
                <a:latin typeface="Calibri" panose="020F0502020204030204" pitchFamily="34" charset="0"/>
                <a:ea typeface="Calibri" panose="020F0502020204030204" pitchFamily="34" charset="0"/>
              </a:rPr>
              <a:t>GPL-</a:t>
            </a:r>
            <a:r>
              <a:rPr lang="nl-NL" sz="1800" dirty="0">
                <a:effectLst/>
                <a:latin typeface="Calibri" panose="020F0502020204030204" pitchFamily="34" charset="0"/>
                <a:ea typeface="Calibri" panose="020F0502020204030204" pitchFamily="34" charset="0"/>
              </a:rPr>
              <a:t>vroedvrouw kan aantonen dat zij 24/7 beschikbaarheid en bereikbaarheid mogelijk maakt voor haar cliënten. Is dit binnen de praktijk niet te realiseren, dan dienen samenwerkingsverbanden te worden opgezet. </a:t>
            </a:r>
            <a:r>
              <a:rPr lang="nl-NL" sz="1800" dirty="0">
                <a:solidFill>
                  <a:srgbClr val="FF0000"/>
                </a:solidFill>
                <a:effectLst/>
                <a:latin typeface="Calibri" panose="020F0502020204030204" pitchFamily="34" charset="0"/>
                <a:ea typeface="Calibri" panose="020F0502020204030204" pitchFamily="34" charset="0"/>
              </a:rPr>
              <a:t>[ONGEWIJZIGD]</a:t>
            </a:r>
            <a:endParaRPr lang="en-US" sz="1800" dirty="0">
              <a:effectLst/>
              <a:latin typeface="Calibri" panose="020F0502020204030204" pitchFamily="34" charset="0"/>
              <a:ea typeface="Calibri" panose="020F0502020204030204" pitchFamily="34" charset="0"/>
            </a:endParaRPr>
          </a:p>
          <a:p>
            <a:r>
              <a:rPr lang="nl-NL" sz="1800" dirty="0">
                <a:effectLst/>
                <a:latin typeface="Calibri" panose="020F0502020204030204" pitchFamily="34" charset="0"/>
                <a:ea typeface="Calibri" panose="020F0502020204030204" pitchFamily="34" charset="0"/>
              </a:rPr>
              <a:t> </a:t>
            </a:r>
            <a:r>
              <a:rPr lang="nl-BE" sz="1800" u="sng" dirty="0">
                <a:effectLst/>
                <a:latin typeface="Calibri" panose="020F0502020204030204" pitchFamily="34" charset="0"/>
                <a:ea typeface="Calibri" panose="020F0502020204030204" pitchFamily="34" charset="0"/>
              </a:rPr>
              <a:t>GPL-voorwaarde 9</a:t>
            </a:r>
            <a:r>
              <a:rPr lang="nl-BE" sz="1800" dirty="0">
                <a:effectLst/>
                <a:latin typeface="Calibri" panose="020F0502020204030204" pitchFamily="34" charset="0"/>
                <a:ea typeface="Calibri" panose="020F0502020204030204" pitchFamily="34" charset="0"/>
              </a:rPr>
              <a:t>: De </a:t>
            </a:r>
            <a:r>
              <a:rPr lang="nl-BE" sz="1800" dirty="0">
                <a:solidFill>
                  <a:srgbClr val="FF0000"/>
                </a:solidFill>
                <a:effectLst/>
                <a:latin typeface="Calibri" panose="020F0502020204030204" pitchFamily="34" charset="0"/>
                <a:ea typeface="Calibri" panose="020F0502020204030204" pitchFamily="34" charset="0"/>
              </a:rPr>
              <a:t>GPL</a:t>
            </a:r>
            <a:r>
              <a:rPr lang="nl-BE" sz="1800" dirty="0">
                <a:effectLst/>
                <a:latin typeface="Calibri" panose="020F0502020204030204" pitchFamily="34" charset="0"/>
                <a:ea typeface="Calibri" panose="020F0502020204030204" pitchFamily="34" charset="0"/>
              </a:rPr>
              <a:t>-vroedvrouw kan aantonen dat zij dringende oproepen </a:t>
            </a:r>
            <a:r>
              <a:rPr lang="nl-BE" sz="1800" dirty="0">
                <a:solidFill>
                  <a:srgbClr val="FF0000"/>
                </a:solidFill>
                <a:effectLst/>
                <a:latin typeface="Calibri" panose="020F0502020204030204" pitchFamily="34" charset="0"/>
                <a:ea typeface="Calibri" panose="020F0502020204030204" pitchFamily="34" charset="0"/>
              </a:rPr>
              <a:t>tussen 8u-18u </a:t>
            </a:r>
            <a:r>
              <a:rPr lang="nl-BE" sz="1800" dirty="0">
                <a:effectLst/>
                <a:latin typeface="Calibri" panose="020F0502020204030204" pitchFamily="34" charset="0"/>
                <a:ea typeface="Calibri" panose="020F0502020204030204" pitchFamily="34" charset="0"/>
              </a:rPr>
              <a:t>beantwoordt binnen de tijdspanne van 1 uur na het krijgen van de oproep. De </a:t>
            </a:r>
            <a:r>
              <a:rPr lang="nl-BE" sz="1800" dirty="0">
                <a:solidFill>
                  <a:srgbClr val="FF0000"/>
                </a:solidFill>
                <a:effectLst/>
                <a:latin typeface="Calibri" panose="020F0502020204030204" pitchFamily="34" charset="0"/>
                <a:ea typeface="Calibri" panose="020F0502020204030204" pitchFamily="34" charset="0"/>
              </a:rPr>
              <a:t>GPL</a:t>
            </a:r>
            <a:r>
              <a:rPr lang="nl-BE" sz="1800" dirty="0">
                <a:effectLst/>
                <a:latin typeface="Calibri" panose="020F0502020204030204" pitchFamily="34" charset="0"/>
                <a:ea typeface="Calibri" panose="020F0502020204030204" pitchFamily="34" charset="0"/>
              </a:rPr>
              <a:t>-vroedvrouw kan aantonen dat zij niet-dringende oproepen beantwoordt ten laatste binnen de </a:t>
            </a:r>
            <a:r>
              <a:rPr lang="nl-BE" sz="1800" dirty="0">
                <a:solidFill>
                  <a:srgbClr val="FF0000"/>
                </a:solidFill>
                <a:effectLst/>
                <a:latin typeface="Calibri" panose="020F0502020204030204" pitchFamily="34" charset="0"/>
                <a:ea typeface="Calibri" panose="020F0502020204030204" pitchFamily="34" charset="0"/>
              </a:rPr>
              <a:t>24 </a:t>
            </a:r>
            <a:r>
              <a:rPr lang="nl-BE" sz="1800" dirty="0">
                <a:effectLst/>
                <a:latin typeface="Calibri" panose="020F0502020204030204" pitchFamily="34" charset="0"/>
                <a:ea typeface="Calibri" panose="020F0502020204030204" pitchFamily="34" charset="0"/>
              </a:rPr>
              <a:t>uur na het krijgen van de oproep, of </a:t>
            </a:r>
            <a:r>
              <a:rPr lang="nl-BE" sz="1800" dirty="0">
                <a:solidFill>
                  <a:srgbClr val="FF0000"/>
                </a:solidFill>
                <a:effectLst/>
                <a:latin typeface="Calibri" panose="020F0502020204030204" pitchFamily="34" charset="0"/>
                <a:ea typeface="Calibri" panose="020F0502020204030204" pitchFamily="34" charset="0"/>
              </a:rPr>
              <a:t>ten laatste de eerstvolgende werkdag. </a:t>
            </a:r>
            <a:r>
              <a:rPr lang="nl-BE" sz="1800" dirty="0">
                <a:effectLst/>
                <a:latin typeface="Calibri" panose="020F0502020204030204" pitchFamily="34" charset="0"/>
                <a:ea typeface="Calibri" panose="020F0502020204030204" pitchFamily="34" charset="0"/>
              </a:rPr>
              <a:t>Is dit binnen de praktijk niet te realiseren, dan dienen samenwerkingsverbanden te worden opgezet. [</a:t>
            </a:r>
            <a:r>
              <a:rPr lang="nl-BE" sz="1800" dirty="0">
                <a:solidFill>
                  <a:srgbClr val="FF0000"/>
                </a:solidFill>
                <a:effectLst/>
                <a:latin typeface="Calibri" panose="020F0502020204030204" pitchFamily="34" charset="0"/>
                <a:ea typeface="Calibri" panose="020F0502020204030204" pitchFamily="34" charset="0"/>
              </a:rPr>
              <a:t>GEWIJZIGD]</a:t>
            </a:r>
          </a:p>
          <a:p>
            <a:r>
              <a:rPr lang="nl-BE" sz="1800" u="sng" dirty="0">
                <a:effectLst/>
                <a:latin typeface="Calibri" panose="020F0502020204030204" pitchFamily="34" charset="0"/>
                <a:ea typeface="Calibri" panose="020F0502020204030204" pitchFamily="34" charset="0"/>
              </a:rPr>
              <a:t>GPL-voorwaarde 10:</a:t>
            </a:r>
            <a:r>
              <a:rPr lang="nl-BE" sz="1800" dirty="0">
                <a:effectLst/>
                <a:latin typeface="Calibri" panose="020F0502020204030204" pitchFamily="34" charset="0"/>
                <a:ea typeface="Calibri" panose="020F0502020204030204" pitchFamily="34" charset="0"/>
              </a:rPr>
              <a:t> De </a:t>
            </a:r>
            <a:r>
              <a:rPr lang="nl-BE" sz="1800" dirty="0">
                <a:solidFill>
                  <a:srgbClr val="FF0000"/>
                </a:solidFill>
                <a:effectLst/>
                <a:latin typeface="Calibri" panose="020F0502020204030204" pitchFamily="34" charset="0"/>
                <a:ea typeface="Calibri" panose="020F0502020204030204" pitchFamily="34" charset="0"/>
              </a:rPr>
              <a:t>GPL-</a:t>
            </a:r>
            <a:r>
              <a:rPr lang="nl-BE" sz="1800" dirty="0">
                <a:effectLst/>
                <a:latin typeface="Calibri" panose="020F0502020204030204" pitchFamily="34" charset="0"/>
                <a:ea typeface="Calibri" panose="020F0502020204030204" pitchFamily="34" charset="0"/>
              </a:rPr>
              <a:t>vroedvrouw kan aantonen dat zij haar cliënten financiële transparantie biedt. Bij elk nieuw contact met een cliënt </a:t>
            </a:r>
            <a:r>
              <a:rPr lang="nl-BE" sz="1800" dirty="0">
                <a:solidFill>
                  <a:srgbClr val="FF0000"/>
                </a:solidFill>
                <a:effectLst/>
                <a:latin typeface="Calibri" panose="020F0502020204030204" pitchFamily="34" charset="0"/>
                <a:ea typeface="Calibri" panose="020F0502020204030204" pitchFamily="34" charset="0"/>
              </a:rPr>
              <a:t>en op alle communicatiedragers </a:t>
            </a:r>
            <a:r>
              <a:rPr lang="nl-BE" sz="1800" dirty="0">
                <a:effectLst/>
                <a:latin typeface="Calibri" panose="020F0502020204030204" pitchFamily="34" charset="0"/>
                <a:ea typeface="Calibri" panose="020F0502020204030204" pitchFamily="34" charset="0"/>
              </a:rPr>
              <a:t>moet duidelijk worden aangegeven wat de kostprijs van de geboden zorg is (m.a.w. het al dan niet geconventioneerd zijn, kilometervergoeding, wachtvergoeding, …). </a:t>
            </a:r>
            <a:r>
              <a:rPr lang="nl-BE" sz="1800" dirty="0">
                <a:solidFill>
                  <a:srgbClr val="FF0000"/>
                </a:solidFill>
                <a:effectLst/>
                <a:latin typeface="Calibri" panose="020F0502020204030204" pitchFamily="34" charset="0"/>
                <a:ea typeface="Calibri" panose="020F0502020204030204" pitchFamily="34" charset="0"/>
              </a:rPr>
              <a:t>De vroedvrouw kan aantonen dat de cliënt zich akkoord heeft verklaard met de kostprijs van de geboden zorgen. [GEWIJZIGD]</a:t>
            </a:r>
            <a:endParaRPr lang="en-US" sz="1800" dirty="0">
              <a:effectLst/>
              <a:latin typeface="Calibri" panose="020F0502020204030204" pitchFamily="34" charset="0"/>
              <a:ea typeface="Calibri" panose="020F0502020204030204" pitchFamily="34" charset="0"/>
            </a:endParaRPr>
          </a:p>
          <a:p>
            <a:pPr marL="0" indent="0">
              <a:buNone/>
            </a:pPr>
            <a:endParaRPr lang="en-US" sz="16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209098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BEBD45-3666-49C5-8C62-9D780E850E4C}"/>
              </a:ext>
            </a:extLst>
          </p:cNvPr>
          <p:cNvSpPr>
            <a:spLocks noGrp="1"/>
          </p:cNvSpPr>
          <p:nvPr>
            <p:ph idx="1"/>
          </p:nvPr>
        </p:nvSpPr>
        <p:spPr>
          <a:xfrm>
            <a:off x="838200" y="1936838"/>
            <a:ext cx="10515600" cy="4351338"/>
          </a:xfrm>
        </p:spPr>
        <p:txBody>
          <a:bodyPr>
            <a:noAutofit/>
          </a:bodyPr>
          <a:lstStyle/>
          <a:p>
            <a:r>
              <a:rPr lang="nl-NL" sz="1800" dirty="0">
                <a:effectLst/>
                <a:ea typeface="Calibri" panose="020F0502020204030204" pitchFamily="34" charset="0"/>
              </a:rPr>
              <a:t>Kwaliteitsvolle vroedvrouwenzorg waarborgt 24 uur continuïteit van de zorgverlening in termen van beschikbaarheid en bereikbaarheid voor de zorgvrager, t/m 1 jaar postpartum.</a:t>
            </a:r>
          </a:p>
          <a:p>
            <a:r>
              <a:rPr lang="nl-NL" sz="1800" dirty="0">
                <a:effectLst/>
                <a:ea typeface="Calibri" panose="020F0502020204030204" pitchFamily="34" charset="0"/>
              </a:rPr>
              <a:t>De GPL-vroedvrouw kiest </a:t>
            </a:r>
            <a:r>
              <a:rPr lang="nl-NL" sz="1800" i="1" dirty="0">
                <a:effectLst/>
                <a:ea typeface="Calibri" panose="020F0502020204030204" pitchFamily="34" charset="0"/>
              </a:rPr>
              <a:t>ofwel</a:t>
            </a:r>
            <a:r>
              <a:rPr lang="nl-NL" sz="1800" dirty="0">
                <a:effectLst/>
                <a:ea typeface="Calibri" panose="020F0502020204030204" pitchFamily="34" charset="0"/>
              </a:rPr>
              <a:t> als individuele zorgverlener 24 uur continuïteit van de zorgverlening te garanderen </a:t>
            </a:r>
            <a:r>
              <a:rPr lang="nl-NL" sz="1800" i="1" dirty="0">
                <a:effectLst/>
                <a:ea typeface="Calibri" panose="020F0502020204030204" pitchFamily="34" charset="0"/>
              </a:rPr>
              <a:t>ofwel</a:t>
            </a:r>
            <a:r>
              <a:rPr lang="nl-NL" sz="1800" dirty="0">
                <a:effectLst/>
                <a:ea typeface="Calibri" panose="020F0502020204030204" pitchFamily="34" charset="0"/>
              </a:rPr>
              <a:t> indien dit niet te realiseren is door samenwerkingsverbanden op te zetten die 24 uur beschikbaarheid en bereikbaarheid van de dienstverlening waarborgen. </a:t>
            </a:r>
          </a:p>
          <a:p>
            <a:r>
              <a:rPr lang="nl-BE" sz="1800" dirty="0"/>
              <a:t>Mogelijke samenwerkingsverbanden:</a:t>
            </a:r>
          </a:p>
          <a:p>
            <a:pPr lvl="1">
              <a:buFont typeface="Wingdings" panose="05000000000000000000" pitchFamily="2" charset="2"/>
              <a:buChar char="ü"/>
            </a:pPr>
            <a:r>
              <a:rPr lang="nl-NL" sz="1800" dirty="0">
                <a:effectLst/>
                <a:ea typeface="Calibri" panose="020F0502020204030204" pitchFamily="34" charset="0"/>
              </a:rPr>
              <a:t>collega-vroedvrouw(en) binnen eenzelfde vroedvrouwenpraktijk</a:t>
            </a:r>
            <a:endParaRPr lang="en-US" sz="1800" dirty="0">
              <a:effectLst/>
              <a:ea typeface="Calibri" panose="020F0502020204030204" pitchFamily="34" charset="0"/>
            </a:endParaRPr>
          </a:p>
          <a:p>
            <a:pPr lvl="1">
              <a:buFont typeface="Wingdings" panose="05000000000000000000" pitchFamily="2" charset="2"/>
              <a:buChar char="ü"/>
            </a:pPr>
            <a:r>
              <a:rPr lang="nl-NL" sz="1800" dirty="0">
                <a:effectLst/>
                <a:ea typeface="Calibri" panose="020F0502020204030204" pitchFamily="34" charset="0"/>
              </a:rPr>
              <a:t>collega-vroedvrouw(en) uit de regio/kring</a:t>
            </a:r>
            <a:endParaRPr lang="en-US" sz="1800" dirty="0">
              <a:effectLst/>
              <a:ea typeface="Calibri" panose="020F0502020204030204" pitchFamily="34" charset="0"/>
            </a:endParaRPr>
          </a:p>
          <a:p>
            <a:pPr lvl="1">
              <a:buFont typeface="Wingdings" panose="05000000000000000000" pitchFamily="2" charset="2"/>
              <a:buChar char="ü"/>
            </a:pPr>
            <a:r>
              <a:rPr lang="nl-NL" sz="1800" dirty="0">
                <a:effectLst/>
                <a:ea typeface="Calibri" panose="020F0502020204030204" pitchFamily="34" charset="0"/>
              </a:rPr>
              <a:t>de spoedafdeling of verloskamer/materniteit van de lokale ziekenhuizen</a:t>
            </a:r>
            <a:endParaRPr lang="en-US" sz="1800" dirty="0">
              <a:ea typeface="Calibri" panose="020F0502020204030204" pitchFamily="34" charset="0"/>
            </a:endParaRPr>
          </a:p>
          <a:p>
            <a:pPr lvl="1">
              <a:buFont typeface="Wingdings" panose="05000000000000000000" pitchFamily="2" charset="2"/>
              <a:buChar char="ü"/>
            </a:pPr>
            <a:r>
              <a:rPr lang="nl-NL" sz="1800" dirty="0">
                <a:effectLst/>
                <a:ea typeface="Calibri" panose="020F0502020204030204" pitchFamily="34" charset="0"/>
              </a:rPr>
              <a:t>de lokale huisartsen(wacht)post</a:t>
            </a:r>
            <a:endParaRPr lang="nl-BE" sz="1800" dirty="0"/>
          </a:p>
        </p:txBody>
      </p:sp>
      <p:cxnSp>
        <p:nvCxnSpPr>
          <p:cNvPr id="8" name="Straight Connector 7">
            <a:extLst>
              <a:ext uri="{FF2B5EF4-FFF2-40B4-BE49-F238E27FC236}">
                <a16:creationId xmlns:a16="http://schemas.microsoft.com/office/drawing/2014/main" id="{CE67C997-80F2-4482-8CEE-AFC9F3183AAF}"/>
              </a:ext>
            </a:extLst>
          </p:cNvPr>
          <p:cNvCxnSpPr>
            <a:cxnSpLocks/>
          </p:cNvCxnSpPr>
          <p:nvPr/>
        </p:nvCxnSpPr>
        <p:spPr>
          <a:xfrm>
            <a:off x="838200" y="1607964"/>
            <a:ext cx="10285520" cy="0"/>
          </a:xfrm>
          <a:prstGeom prst="line">
            <a:avLst/>
          </a:prstGeom>
          <a:ln w="28575">
            <a:solidFill>
              <a:srgbClr val="80CD29"/>
            </a:solidFill>
          </a:ln>
        </p:spPr>
        <p:style>
          <a:lnRef idx="1">
            <a:schemeClr val="accent1"/>
          </a:lnRef>
          <a:fillRef idx="0">
            <a:schemeClr val="accent1"/>
          </a:fillRef>
          <a:effectRef idx="0">
            <a:schemeClr val="accent1"/>
          </a:effectRef>
          <a:fontRef idx="minor">
            <a:schemeClr val="tx1"/>
          </a:fontRef>
        </p:style>
      </p:cxnSp>
      <p:pic>
        <p:nvPicPr>
          <p:cNvPr id="7" name="Afbeelding 6">
            <a:extLst>
              <a:ext uri="{FF2B5EF4-FFF2-40B4-BE49-F238E27FC236}">
                <a16:creationId xmlns:a16="http://schemas.microsoft.com/office/drawing/2014/main" id="{BB6A48E8-BE29-485E-805F-8CF41E6F19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3777" y="230188"/>
            <a:ext cx="1099886" cy="1100319"/>
          </a:xfrm>
          <a:prstGeom prst="rect">
            <a:avLst/>
          </a:prstGeom>
        </p:spPr>
      </p:pic>
      <p:sp>
        <p:nvSpPr>
          <p:cNvPr id="6" name="Title 1">
            <a:extLst>
              <a:ext uri="{FF2B5EF4-FFF2-40B4-BE49-F238E27FC236}">
                <a16:creationId xmlns:a16="http://schemas.microsoft.com/office/drawing/2014/main" id="{0C579E22-05C3-C821-AF97-69B65B09AE96}"/>
              </a:ext>
            </a:extLst>
          </p:cNvPr>
          <p:cNvSpPr>
            <a:spLocks noGrp="1"/>
          </p:cNvSpPr>
          <p:nvPr>
            <p:ph type="title"/>
          </p:nvPr>
        </p:nvSpPr>
        <p:spPr>
          <a:xfrm>
            <a:off x="838200" y="365125"/>
            <a:ext cx="10285520" cy="1325563"/>
          </a:xfrm>
        </p:spPr>
        <p:txBody>
          <a:bodyPr>
            <a:noAutofit/>
          </a:bodyPr>
          <a:lstStyle/>
          <a:p>
            <a:r>
              <a:rPr lang="en-US" sz="4000" b="1" dirty="0" err="1">
                <a:solidFill>
                  <a:srgbClr val="80CD29"/>
                </a:solidFill>
              </a:rPr>
              <a:t>Toelichting</a:t>
            </a:r>
            <a:r>
              <a:rPr lang="en-US" sz="4000" b="1" dirty="0">
                <a:solidFill>
                  <a:srgbClr val="80CD29"/>
                </a:solidFill>
              </a:rPr>
              <a:t> </a:t>
            </a:r>
            <a:r>
              <a:rPr lang="en-US" sz="4000" b="1" dirty="0" err="1">
                <a:solidFill>
                  <a:srgbClr val="80CD29"/>
                </a:solidFill>
              </a:rPr>
              <a:t>wijzigingen</a:t>
            </a:r>
            <a:r>
              <a:rPr lang="en-US" sz="4000" b="1" dirty="0">
                <a:solidFill>
                  <a:srgbClr val="80CD29"/>
                </a:solidFill>
              </a:rPr>
              <a:t> 24 </a:t>
            </a:r>
            <a:r>
              <a:rPr lang="en-US" sz="4000" b="1" dirty="0" err="1">
                <a:solidFill>
                  <a:srgbClr val="80CD29"/>
                </a:solidFill>
              </a:rPr>
              <a:t>uur</a:t>
            </a:r>
            <a:r>
              <a:rPr lang="en-US" sz="4000" b="1" dirty="0">
                <a:solidFill>
                  <a:srgbClr val="80CD29"/>
                </a:solidFill>
              </a:rPr>
              <a:t> </a:t>
            </a:r>
            <a:r>
              <a:rPr lang="en-US" sz="4000" b="1" dirty="0" err="1">
                <a:solidFill>
                  <a:srgbClr val="80CD29"/>
                </a:solidFill>
              </a:rPr>
              <a:t>beschikbaarheid</a:t>
            </a:r>
            <a:r>
              <a:rPr lang="en-US" sz="4000" b="1" dirty="0">
                <a:solidFill>
                  <a:srgbClr val="80CD29"/>
                </a:solidFill>
              </a:rPr>
              <a:t> </a:t>
            </a:r>
            <a:br>
              <a:rPr lang="en-US" sz="4000" b="1" dirty="0">
                <a:solidFill>
                  <a:srgbClr val="80CD29"/>
                </a:solidFill>
              </a:rPr>
            </a:br>
            <a:r>
              <a:rPr lang="en-US" sz="4000" b="1" dirty="0">
                <a:solidFill>
                  <a:srgbClr val="80CD29"/>
                </a:solidFill>
              </a:rPr>
              <a:t>en </a:t>
            </a:r>
            <a:r>
              <a:rPr lang="en-US" sz="4000" b="1" dirty="0" err="1">
                <a:solidFill>
                  <a:srgbClr val="80CD29"/>
                </a:solidFill>
              </a:rPr>
              <a:t>bereikbaarheid</a:t>
            </a:r>
            <a:endParaRPr lang="en-US" sz="2400" b="1" dirty="0">
              <a:solidFill>
                <a:srgbClr val="FF7C80"/>
              </a:solidFill>
            </a:endParaRPr>
          </a:p>
        </p:txBody>
      </p:sp>
    </p:spTree>
    <p:extLst>
      <p:ext uri="{BB962C8B-B14F-4D97-AF65-F5344CB8AC3E}">
        <p14:creationId xmlns:p14="http://schemas.microsoft.com/office/powerpoint/2010/main" val="40900688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2207</Words>
  <Application>Microsoft Office PowerPoint</Application>
  <PresentationFormat>Breedbeeld</PresentationFormat>
  <Paragraphs>145</Paragraphs>
  <Slides>18</Slides>
  <Notes>13</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18</vt:i4>
      </vt:variant>
    </vt:vector>
  </HeadingPairs>
  <TitlesOfParts>
    <vt:vector size="24" baseType="lpstr">
      <vt:lpstr>Arial</vt:lpstr>
      <vt:lpstr>Calibri</vt:lpstr>
      <vt:lpstr>Calibri Light</vt:lpstr>
      <vt:lpstr>Symbol</vt:lpstr>
      <vt:lpstr>Wingdings</vt:lpstr>
      <vt:lpstr>Kantoorthema</vt:lpstr>
      <vt:lpstr>PowerPoint-presentatie</vt:lpstr>
      <vt:lpstr>Inhoud</vt:lpstr>
      <vt:lpstr>Situering</vt:lpstr>
      <vt:lpstr>PowerPoint-presentatie</vt:lpstr>
      <vt:lpstr>Continuïteit van de zorgverlening</vt:lpstr>
      <vt:lpstr>PowerPoint-presentatie</vt:lpstr>
      <vt:lpstr>Wijzigingen in één oogopslag</vt:lpstr>
      <vt:lpstr>Toelichting wijzigingen 24 uur beschikbaarheid  en bereikbaarheid</vt:lpstr>
      <vt:lpstr>Toelichting wijzigingen 24 uur beschikbaarheid  en bereikbaarheid</vt:lpstr>
      <vt:lpstr>Toelichting wijzigingen 24 uur beschikbaarheid  en bereikbaarheid</vt:lpstr>
      <vt:lpstr>Toelichting wijzigingen 24 uur beschikbaarheid  en bereikbaarheid</vt:lpstr>
      <vt:lpstr>Toelichting wijzigingen 24 uur beschikbaarheid  en bereikbaarheid</vt:lpstr>
      <vt:lpstr>Toelichting wijzigingen 24 uur beschikbaarheid  en bereikbaarheid</vt:lpstr>
      <vt:lpstr>Toelichting wijzigingen 24 uur beschikbaarheid  en bereikbaarheid</vt:lpstr>
      <vt:lpstr>Toelichting wijzigingen  Overdracht &amp; Ontslag</vt:lpstr>
      <vt:lpstr>PowerPoint-presentatie</vt:lpstr>
      <vt:lpstr>Ongewijzigde voorwaarden &amp; aanbevelingen</vt:lpstr>
      <vt:lpstr>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Marlene Reyns</dc:creator>
  <cp:lastModifiedBy>Communicatie | VBOV</cp:lastModifiedBy>
  <cp:revision>15</cp:revision>
  <dcterms:created xsi:type="dcterms:W3CDTF">2019-04-12T09:37:19Z</dcterms:created>
  <dcterms:modified xsi:type="dcterms:W3CDTF">2023-09-20T09:25:22Z</dcterms:modified>
</cp:coreProperties>
</file>